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png"/>
  <Default Extension="rels" ContentType="application/vnd.openxmlformats-package.relationships+xml"/>
  <Default Extension="xlsx" ContentType="application/vnd.openxmlformats-officedocument.spreadsheetml.shee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media/image28.jpg" ContentType="image/jpeg"/>
  <Override PartName="/ppt/media/image29.jpg" ContentType="image/jpeg"/>
  <Override PartName="/ppt/media/image30.jpg" ContentType="image/jpeg"/>
  <Override PartName="/ppt/media/image31.jpg" ContentType="image/jpeg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714" r:id="rId2"/>
    <p:sldId id="259" r:id="rId3"/>
    <p:sldId id="699" r:id="rId4"/>
    <p:sldId id="308" r:id="rId5"/>
    <p:sldId id="339" r:id="rId6"/>
    <p:sldId id="340" r:id="rId7"/>
    <p:sldId id="500" r:id="rId8"/>
    <p:sldId id="700" r:id="rId9"/>
    <p:sldId id="629" r:id="rId10"/>
    <p:sldId id="720" r:id="rId11"/>
    <p:sldId id="354" r:id="rId12"/>
    <p:sldId id="457" r:id="rId13"/>
    <p:sldId id="716" r:id="rId14"/>
    <p:sldId id="717" r:id="rId15"/>
    <p:sldId id="718" r:id="rId16"/>
    <p:sldId id="719" r:id="rId17"/>
    <p:sldId id="501" r:id="rId18"/>
    <p:sldId id="701" r:id="rId19"/>
    <p:sldId id="385" r:id="rId20"/>
    <p:sldId id="386" r:id="rId21"/>
    <p:sldId id="602" r:id="rId22"/>
    <p:sldId id="344" r:id="rId23"/>
    <p:sldId id="633" r:id="rId24"/>
    <p:sldId id="634" r:id="rId25"/>
    <p:sldId id="418" r:id="rId26"/>
    <p:sldId id="502" r:id="rId27"/>
    <p:sldId id="702" r:id="rId28"/>
    <p:sldId id="567" r:id="rId29"/>
    <p:sldId id="704" r:id="rId30"/>
    <p:sldId id="705" r:id="rId31"/>
    <p:sldId id="706" r:id="rId32"/>
    <p:sldId id="707" r:id="rId33"/>
    <p:sldId id="708" r:id="rId34"/>
    <p:sldId id="568" r:id="rId35"/>
    <p:sldId id="570" r:id="rId36"/>
    <p:sldId id="585" r:id="rId37"/>
    <p:sldId id="709" r:id="rId38"/>
    <p:sldId id="710" r:id="rId39"/>
    <p:sldId id="591" r:id="rId40"/>
    <p:sldId id="592" r:id="rId41"/>
    <p:sldId id="711" r:id="rId42"/>
    <p:sldId id="594" r:id="rId43"/>
    <p:sldId id="569" r:id="rId44"/>
    <p:sldId id="712" r:id="rId45"/>
    <p:sldId id="552" r:id="rId46"/>
    <p:sldId id="713" r:id="rId47"/>
    <p:sldId id="554" r:id="rId48"/>
    <p:sldId id="703" r:id="rId49"/>
    <p:sldId id="555" r:id="rId50"/>
    <p:sldId id="715" r:id="rId51"/>
  </p:sldIdLst>
  <p:sldSz cx="12192000" cy="6858000"/>
  <p:notesSz cx="6858000" cy="9144000"/>
  <p:defaultTextStyle>
    <a:defPPr>
      <a:defRPr lang="ko-K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5463"/>
    <a:srgbClr val="EA8010"/>
    <a:srgbClr val="231F20"/>
    <a:srgbClr val="91BA5B"/>
    <a:srgbClr val="A6A6A6"/>
    <a:srgbClr val="5B9BD5"/>
    <a:srgbClr val="A9D18E"/>
    <a:srgbClr val="FFC000"/>
    <a:srgbClr val="FF8A00"/>
    <a:srgbClr val="C5CB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58" autoAdjust="0"/>
    <p:restoredTop sz="94662" autoAdjust="0"/>
  </p:normalViewPr>
  <p:slideViewPr>
    <p:cSldViewPr snapToGrid="0">
      <p:cViewPr varScale="1">
        <p:scale>
          <a:sx n="92" d="100"/>
          <a:sy n="92" d="100"/>
        </p:scale>
        <p:origin x="-952" y="-96"/>
      </p:cViewPr>
      <p:guideLst>
        <p:guide orient="horz" pos="2076"/>
        <p:guide pos="3788"/>
        <p:guide pos="7378"/>
        <p:guide pos="362"/>
        <p:guide pos="546"/>
        <p:guide pos="70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handoutMaster" Target="handoutMasters/handoutMaster1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Relationship Id="rId2" Type="http://schemas.microsoft.com/office/2011/relationships/chartStyle" Target="style1.xml"/><Relationship Id="rId3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Relationship Id="rId2" Type="http://schemas.microsoft.com/office/2011/relationships/chartStyle" Target="style2.xml"/><Relationship Id="rId3" Type="http://schemas.microsoft.com/office/2011/relationships/chartColorStyle" Target="colors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中国加油站市场规模</a:t>
            </a:r>
          </a:p>
        </c:rich>
      </c:tx>
      <c:layout>
        <c:manualLayout>
          <c:xMode val="edge"/>
          <c:yMode val="edge"/>
          <c:x val="0.308232815597061"/>
          <c:y val="0.0045495905368516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225715338525129"/>
          <c:y val="0.273430391264786"/>
          <c:w val="0.639846743295019"/>
          <c:h val="0.57876857749469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中石化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cap="none" spc="0" normalizeH="0" baseline="0">
                    <a:solidFill>
                      <a:schemeClr val="bg1"/>
                    </a:solidFill>
                    <a:uFill>
                      <a:solidFill>
                        <a:schemeClr val="bg1"/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数量</c:v>
                </c:pt>
                <c:pt idx="1">
                  <c:v>销量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0.3105</c:v>
                </c:pt>
                <c:pt idx="1">
                  <c:v>0.4695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中石油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cap="none" spc="0" normalizeH="0" baseline="0">
                    <a:solidFill>
                      <a:schemeClr val="bg1"/>
                    </a:solidFill>
                    <a:uFill>
                      <a:solidFill>
                        <a:schemeClr val="bg1"/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数量</c:v>
                </c:pt>
                <c:pt idx="1">
                  <c:v>销量</c:v>
                </c:pt>
              </c:strCache>
            </c:strRef>
          </c:cat>
          <c:val>
            <c:numRef>
              <c:f>Sheet1!$B$3:$C$3</c:f>
              <c:numCache>
                <c:formatCode>General</c:formatCode>
                <c:ptCount val="2"/>
                <c:pt idx="0">
                  <c:v>0.2342</c:v>
                </c:pt>
                <c:pt idx="1">
                  <c:v>0.3145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社会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cap="none" spc="0" normalizeH="0" baseline="0">
                    <a:solidFill>
                      <a:schemeClr val="bg1"/>
                    </a:solidFill>
                    <a:uFill>
                      <a:solidFill>
                        <a:schemeClr val="bg1"/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数量</c:v>
                </c:pt>
                <c:pt idx="1">
                  <c:v>销量</c:v>
                </c:pt>
              </c:strCache>
            </c:strRef>
          </c:cat>
          <c:val>
            <c:numRef>
              <c:f>Sheet1!$B$4:$C$4</c:f>
              <c:numCache>
                <c:formatCode>General</c:formatCode>
                <c:ptCount val="2"/>
                <c:pt idx="0">
                  <c:v>0.4553</c:v>
                </c:pt>
                <c:pt idx="1">
                  <c:v>0.2164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7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2101454904"/>
        <c:axId val="2109550264"/>
      </c:barChart>
      <c:catAx>
        <c:axId val="2101454904"/>
        <c:scaling>
          <c:orientation val="minMax"/>
        </c:scaling>
        <c:delete val="0"/>
        <c:axPos val="b"/>
        <c:numFmt formatCode="0.0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  <c:crossAx val="2109550264"/>
        <c:crosses val="autoZero"/>
        <c:auto val="1"/>
        <c:lblAlgn val="ctr"/>
        <c:lblOffset val="100"/>
        <c:noMultiLvlLbl val="0"/>
      </c:catAx>
      <c:valAx>
        <c:axId val="2109550264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2101454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02744271865687"/>
          <c:y val="0.13466787989081"/>
          <c:w val="0.887292730792801"/>
          <c:h val="0.0900818926296633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4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chemeClr val="tx1">
                    <a:lumMod val="65000"/>
                    <a:lumOff val="35000"/>
                  </a:schemeClr>
                </a:solidFill>
              </a:uFill>
              <a:latin typeface="+mn-lt"/>
              <a:ea typeface="微软雅黑" panose="020B050302020402020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14016557236654"/>
          <c:y val="0.0790861159929701"/>
          <c:w val="0.937196688552669"/>
          <c:h val="0.70064440538957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收入（百万美元）</c:v>
                </c:pt>
              </c:strCache>
            </c:strRef>
          </c:tx>
          <c:spPr>
            <a:solidFill>
              <a:srgbClr val="FF8A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cap="none" spc="0" normalizeH="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Sheet1!$B$1:$F$1</c:f>
              <c:numCache>
                <c:formatCode>General</c:formatCode>
                <c:ptCount val="5"/>
                <c:pt idx="0">
                  <c:v>2012.0</c:v>
                </c:pt>
                <c:pt idx="1">
                  <c:v>2013.0</c:v>
                </c:pt>
                <c:pt idx="2">
                  <c:v>2014.0</c:v>
                </c:pt>
                <c:pt idx="3">
                  <c:v>2015.0</c:v>
                </c:pt>
                <c:pt idx="4">
                  <c:v>2016.0</c:v>
                </c:pt>
              </c:numCache>
            </c:numRef>
          </c:cat>
          <c:val>
            <c:numRef>
              <c:f>Sheet1!$B$2:$F$2</c:f>
              <c:numCache>
                <c:formatCode>General</c:formatCode>
                <c:ptCount val="5"/>
                <c:pt idx="0">
                  <c:v>38641.7</c:v>
                </c:pt>
                <c:pt idx="1">
                  <c:v>39116.1</c:v>
                </c:pt>
                <c:pt idx="2">
                  <c:v>36664.8</c:v>
                </c:pt>
                <c:pt idx="3">
                  <c:v>23217.3</c:v>
                </c:pt>
                <c:pt idx="4">
                  <c:v>38264.7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利润（百万美元）</c:v>
                </c:pt>
              </c:strCache>
            </c:strRef>
          </c:tx>
          <c:spPr>
            <a:solidFill>
              <a:srgbClr val="91BA5B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cap="none" spc="0" normalizeH="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Sheet1!$B$1:$F$1</c:f>
              <c:numCache>
                <c:formatCode>General</c:formatCode>
                <c:ptCount val="5"/>
                <c:pt idx="0">
                  <c:v>2012.0</c:v>
                </c:pt>
                <c:pt idx="1">
                  <c:v>2013.0</c:v>
                </c:pt>
                <c:pt idx="2">
                  <c:v>2014.0</c:v>
                </c:pt>
                <c:pt idx="3">
                  <c:v>2015.0</c:v>
                </c:pt>
                <c:pt idx="4">
                  <c:v>2016.0</c:v>
                </c:pt>
              </c:numCache>
            </c:numRef>
          </c:cat>
          <c:val>
            <c:numRef>
              <c:f>Sheet1!$B$3:$F$3</c:f>
              <c:numCache>
                <c:formatCode>General</c:formatCode>
                <c:ptCount val="5"/>
                <c:pt idx="0">
                  <c:v>2784.9</c:v>
                </c:pt>
                <c:pt idx="1">
                  <c:v>3796.4</c:v>
                </c:pt>
                <c:pt idx="2">
                  <c:v>2444.0</c:v>
                </c:pt>
                <c:pt idx="3">
                  <c:v>1560.6</c:v>
                </c:pt>
                <c:pt idx="4">
                  <c:v>4015.6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-2116531800"/>
        <c:axId val="-2116528216"/>
      </c:barChart>
      <c:catAx>
        <c:axId val="-211653180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  <c:crossAx val="-2116528216"/>
        <c:crosses val="autoZero"/>
        <c:auto val="1"/>
        <c:lblAlgn val="ctr"/>
        <c:lblOffset val="100"/>
        <c:noMultiLvlLbl val="0"/>
      </c:catAx>
      <c:valAx>
        <c:axId val="-21165282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2116531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200" b="1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chemeClr val="tx1">
                    <a:lumMod val="65000"/>
                    <a:lumOff val="35000"/>
                  </a:schemeClr>
                </a:solidFill>
              </a:uFill>
              <a:latin typeface="+mn-lt"/>
              <a:ea typeface="微软雅黑" panose="020B050302020402020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17/6/20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4438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17/6/20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659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数据来源：卓创资讯 http://oil.chem99.com/news/22023008.html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t>9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73BFC9-37BC-400D-AD1A-8548763EB8E9}" type="slidenum">
              <a:rPr lang="ko-KR" altLang="en-US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fld id="{1CF3D908-6DDF-4BBA-A625-8B055FA29321}" type="datetimeFigureOut">
              <a:rPr lang="zh-CN" altLang="en-US" smtClean="0"/>
              <a:t>17/6/20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6F36-0A72-4476-A090-4AE50C9B2C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B821BB6-FFC6-4F4F-BB7C-1255C9EBF2D9}" type="datetimeFigureOut">
              <a:rPr lang="zh-CN" altLang="en-US" smtClean="0"/>
              <a:t>17/6/20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 latinLnBrk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C64BCCB-ADEB-4518-A4EE-F2D81D870D1D}" type="slidenum">
              <a:rPr lang="ko-KR" altLang="en-US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Malgun Gothic" panose="020B0503020000020004" charset="-127"/>
        </a:defRPr>
      </a:lvl1pPr>
      <a:lvl2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2pPr>
      <a:lvl3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3pPr>
      <a:lvl4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4pPr>
      <a:lvl5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9pPr>
    </p:titleStyle>
    <p:bodyStyle>
      <a:lvl1pPr marL="228600" indent="-228600" algn="l" rtl="0" fontAlgn="base" latinLnBrk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1pPr>
      <a:lvl2pPr marL="6858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2pPr>
      <a:lvl3pPr marL="11430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3pPr>
      <a:lvl4pPr marL="16002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4pPr>
      <a:lvl5pPr marL="20574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.jpg"/><Relationship Id="rId12" Type="http://schemas.openxmlformats.org/officeDocument/2006/relationships/image" Target="../media/image29.jpg"/><Relationship Id="rId13" Type="http://schemas.openxmlformats.org/officeDocument/2006/relationships/image" Target="../media/image30.jpg"/><Relationship Id="rId14" Type="http://schemas.openxmlformats.org/officeDocument/2006/relationships/image" Target="../media/image31.jp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jpe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jpe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Relationship Id="rId3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jpe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chart" Target="../charts/char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4" Type="http://schemas.openxmlformats.org/officeDocument/2006/relationships/image" Target="../media/image46.jpeg"/><Relationship Id="rId5" Type="http://schemas.openxmlformats.org/officeDocument/2006/relationships/image" Target="../media/image47.png"/><Relationship Id="rId6" Type="http://schemas.openxmlformats.org/officeDocument/2006/relationships/image" Target="../media/image78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4" Type="http://schemas.openxmlformats.org/officeDocument/2006/relationships/image" Target="../media/image80.jpeg"/><Relationship Id="rId5" Type="http://schemas.openxmlformats.org/officeDocument/2006/relationships/image" Target="../media/image81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4" Type="http://schemas.openxmlformats.org/officeDocument/2006/relationships/image" Target="../media/image83.jpeg"/><Relationship Id="rId5" Type="http://schemas.openxmlformats.org/officeDocument/2006/relationships/image" Target="../media/image8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8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 txBox="1">
            <a:spLocks noChangeArrowheads="1"/>
          </p:cNvSpPr>
          <p:nvPr/>
        </p:nvSpPr>
        <p:spPr bwMode="auto">
          <a:xfrm>
            <a:off x="581827" y="1080541"/>
            <a:ext cx="7900988" cy="188359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西航石化 </a:t>
            </a:r>
            <a:r>
              <a:rPr lang="zh-CN" altLang="zh-CN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最先进的企业用油管理方案</a:t>
            </a:r>
            <a:endParaRPr lang="zh-CN" altLang="en-US" sz="48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95631" y="3514725"/>
            <a:ext cx="4691136" cy="498475"/>
            <a:chOff x="938" y="6292"/>
            <a:chExt cx="10047" cy="785"/>
          </a:xfrm>
        </p:grpSpPr>
        <p:sp>
          <p:nvSpPr>
            <p:cNvPr id="6" name="Rectangle 5"/>
            <p:cNvSpPr/>
            <p:nvPr/>
          </p:nvSpPr>
          <p:spPr>
            <a:xfrm>
              <a:off x="938" y="6292"/>
              <a:ext cx="10047" cy="785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8196" name="Rectangle 3"/>
            <p:cNvSpPr txBox="1">
              <a:spLocks noChangeArrowheads="1"/>
            </p:cNvSpPr>
            <p:nvPr/>
          </p:nvSpPr>
          <p:spPr bwMode="auto">
            <a:xfrm>
              <a:off x="1100" y="6470"/>
              <a:ext cx="9723" cy="48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  降低用油成本，提升管理效率！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4216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2.2 </a:t>
            </a:r>
            <a:r>
              <a:rPr lang="zh-CN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公司概况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23556" name="Picture 6"/>
          <p:cNvPicPr>
            <a:picLocks noChangeAspect="1"/>
          </p:cNvPicPr>
          <p:nvPr/>
        </p:nvPicPr>
        <p:blipFill>
          <a:blip r:embed="rId2"/>
          <a:srcRect r="-2"/>
          <a:stretch>
            <a:fillRect/>
          </a:stretch>
        </p:blipFill>
        <p:spPr bwMode="auto">
          <a:xfrm>
            <a:off x="747727" y="1545428"/>
            <a:ext cx="4221163" cy="4198937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5427860" y="2062921"/>
            <a:ext cx="5129212" cy="354012"/>
          </a:xfrm>
          <a:prstGeom prst="rect">
            <a:avLst/>
          </a:prstGeom>
          <a:solidFill>
            <a:srgbClr val="41546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558" name="Rectangle 3"/>
          <p:cNvSpPr txBox="1">
            <a:spLocks noChangeArrowheads="1"/>
          </p:cNvSpPr>
          <p:nvPr/>
        </p:nvSpPr>
        <p:spPr bwMode="auto">
          <a:xfrm>
            <a:off x="5428177" y="1528842"/>
            <a:ext cx="5575300" cy="504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32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路石科技（北京）有限公司</a:t>
            </a:r>
          </a:p>
        </p:txBody>
      </p:sp>
      <p:sp>
        <p:nvSpPr>
          <p:cNvPr id="23559" name="Rectangle 3"/>
          <p:cNvSpPr txBox="1">
            <a:spLocks noChangeArrowheads="1"/>
          </p:cNvSpPr>
          <p:nvPr/>
        </p:nvSpPr>
        <p:spPr bwMode="auto">
          <a:xfrm>
            <a:off x="5536762" y="2123240"/>
            <a:ext cx="3573592" cy="2462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森科能源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投资全资子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，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BAT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背景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5414056" y="2519168"/>
            <a:ext cx="6291368" cy="289053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indent="266700" algn="l" defTabSz="912495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路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石科技（北京）有限公司【 RoadStone (Beijing) Technology Co., Ltd. 】是海峡两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岸第一家森科能源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投资的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全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资子公司，总部设在北京。森科能源投资</a:t>
            </a:r>
            <a:r>
              <a:rPr sz="1400" dirty="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18亿美元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在华开展石油开展业务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266700" algn="l" defTabSz="912495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 西航石化（</a:t>
            </a:r>
            <a:r>
              <a:rPr lang="en-US" altLang="zh-CN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XiHang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Petrifaction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）系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路石科技全资子公司，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具备成品油经营等各项资质，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该公司主要职能为油品贸易、签约管理、发票开具、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资金出入账。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indent="266700" algn="l" defTabSz="912495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 路石科技主要为客户提供用油管理系统及技术支持，目前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已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与腾讯、支付宝、中国银联、中国外运、千方物流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传化物流、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圆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通物流等多家公司达成战略合作，并在</a:t>
            </a:r>
            <a:r>
              <a:rPr sz="1400" dirty="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江苏、浙江、福建、北京、山东、广东、重庆、天津、厦门、四川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等地建立办事处，同时在全国</a:t>
            </a:r>
            <a:r>
              <a:rPr sz="1400" dirty="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31个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城市建立了销售服务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网点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5412530" y="5770836"/>
            <a:ext cx="3515995" cy="573405"/>
            <a:chOff x="8086" y="8649"/>
            <a:chExt cx="5537" cy="903"/>
          </a:xfrm>
        </p:grpSpPr>
        <p:pic>
          <p:nvPicPr>
            <p:cNvPr id="7" name="图片 6" descr="C:\Users\DELL\Desktop\数据分析 (1).png数据分析 (1)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9637" y="8732"/>
              <a:ext cx="885" cy="821"/>
            </a:xfrm>
            <a:prstGeom prst="rect">
              <a:avLst/>
            </a:prstGeom>
          </p:spPr>
        </p:pic>
        <p:pic>
          <p:nvPicPr>
            <p:cNvPr id="9" name="图片 8" descr="C:\Users\DELL\Desktop\行业专家.png行业专家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2739" y="8657"/>
              <a:ext cx="885" cy="886"/>
            </a:xfrm>
            <a:prstGeom prst="rect">
              <a:avLst/>
            </a:prstGeom>
          </p:spPr>
        </p:pic>
        <p:pic>
          <p:nvPicPr>
            <p:cNvPr id="10" name="图片 9" descr="C:\Users\DELL\Desktop\钱袋 (1).png钱袋 (1)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1188" y="8649"/>
              <a:ext cx="885" cy="887"/>
            </a:xfrm>
            <a:prstGeom prst="rect">
              <a:avLst/>
            </a:prstGeom>
          </p:spPr>
        </p:pic>
        <p:pic>
          <p:nvPicPr>
            <p:cNvPr id="37" name="图片 36" descr="C:\Users\DELL\Desktop\创新图标.png创新图标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8086" y="8658"/>
              <a:ext cx="885" cy="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4031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2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9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2.4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商业模式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5130800" y="3692208"/>
            <a:ext cx="1459230" cy="1469390"/>
            <a:chOff x="8264" y="6116"/>
            <a:chExt cx="2151" cy="2151"/>
          </a:xfrm>
          <a:solidFill>
            <a:srgbClr val="EA8010"/>
          </a:solidFill>
        </p:grpSpPr>
        <p:sp>
          <p:nvSpPr>
            <p:cNvPr id="76" name="椭圆 75"/>
            <p:cNvSpPr/>
            <p:nvPr/>
          </p:nvSpPr>
          <p:spPr>
            <a:xfrm>
              <a:off x="8264" y="6116"/>
              <a:ext cx="2151" cy="2151"/>
            </a:xfrm>
            <a:prstGeom prst="ellipse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</p:sp>
        <p:sp>
          <p:nvSpPr>
            <p:cNvPr id="7" name="文本框 6"/>
            <p:cNvSpPr txBox="1"/>
            <p:nvPr/>
          </p:nvSpPr>
          <p:spPr>
            <a:xfrm>
              <a:off x="8264" y="6457"/>
              <a:ext cx="2096" cy="1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互联网加油平台</a:t>
              </a: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5159375" y="1715770"/>
            <a:ext cx="1398905" cy="628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800" b="1" kern="0" dirty="0" smtClean="0">
                <a:solidFill>
                  <a:prstClr val="white"/>
                </a:solidFill>
                <a:ea typeface="微软雅黑" panose="020B0503020204020204" charset="-122"/>
                <a:sym typeface="+mn-ea"/>
              </a:rPr>
              <a:t>上游</a:t>
            </a:r>
            <a:r>
              <a:rPr lang="zh-CN" altLang="en-US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炼厂</a:t>
            </a:r>
            <a:r>
              <a:rPr lang="en-US" altLang="zh-CN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贸易商</a:t>
            </a:r>
            <a:endParaRPr lang="zh-CN" altLang="en-US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71" name="组合 170"/>
          <p:cNvGrpSpPr/>
          <p:nvPr/>
        </p:nvGrpSpPr>
        <p:grpSpPr>
          <a:xfrm>
            <a:off x="711688" y="2480945"/>
            <a:ext cx="2782083" cy="3807460"/>
            <a:chOff x="1121" y="3907"/>
            <a:chExt cx="4381" cy="5996"/>
          </a:xfrm>
        </p:grpSpPr>
        <p:sp>
          <p:nvSpPr>
            <p:cNvPr id="68" name="Rectangle 10"/>
            <p:cNvSpPr>
              <a:spLocks noChangeArrowheads="1"/>
            </p:cNvSpPr>
            <p:nvPr/>
          </p:nvSpPr>
          <p:spPr bwMode="auto">
            <a:xfrm>
              <a:off x="2611" y="3907"/>
              <a:ext cx="1716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充值优惠高粘性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扫码支付更便捷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9" name="Rectangle 10"/>
            <p:cNvSpPr>
              <a:spLocks noChangeArrowheads="1"/>
            </p:cNvSpPr>
            <p:nvPr/>
          </p:nvSpPr>
          <p:spPr bwMode="auto">
            <a:xfrm>
              <a:off x="2629" y="9307"/>
              <a:ext cx="2517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账期服务，发票开具</a:t>
              </a:r>
              <a:endPara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集采优惠，企业管理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3" name="Rectangle 10"/>
            <p:cNvSpPr>
              <a:spLocks noChangeArrowheads="1"/>
            </p:cNvSpPr>
            <p:nvPr/>
          </p:nvSpPr>
          <p:spPr bwMode="auto">
            <a:xfrm>
              <a:off x="1236" y="7550"/>
              <a:ext cx="2429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车主充值扫码优惠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集采优惠，</a:t>
              </a: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资金好管理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2514" y="4773"/>
              <a:ext cx="1928" cy="901"/>
              <a:chOff x="5112" y="8909"/>
              <a:chExt cx="1874" cy="1507"/>
            </a:xfrm>
          </p:grpSpPr>
          <p:sp>
            <p:nvSpPr>
              <p:cNvPr id="15" name="Oval 42"/>
              <p:cNvSpPr/>
              <p:nvPr/>
            </p:nvSpPr>
            <p:spPr>
              <a:xfrm>
                <a:off x="5224" y="8955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5128" y="9095"/>
                <a:ext cx="1858" cy="1119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私家车主</a:t>
                </a:r>
              </a:p>
            </p:txBody>
          </p:sp>
          <p:sp>
            <p:nvSpPr>
              <p:cNvPr id="85" name="Oval 42"/>
              <p:cNvSpPr/>
              <p:nvPr/>
            </p:nvSpPr>
            <p:spPr>
              <a:xfrm>
                <a:off x="5208" y="8909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86" name="文本框 85"/>
              <p:cNvSpPr txBox="1"/>
              <p:nvPr/>
            </p:nvSpPr>
            <p:spPr>
              <a:xfrm>
                <a:off x="5112" y="9080"/>
                <a:ext cx="1858" cy="1119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私家车主</a:t>
                </a:r>
              </a:p>
            </p:txBody>
          </p:sp>
        </p:grpSp>
        <p:grpSp>
          <p:nvGrpSpPr>
            <p:cNvPr id="90" name="组合 89"/>
            <p:cNvGrpSpPr/>
            <p:nvPr/>
          </p:nvGrpSpPr>
          <p:grpSpPr>
            <a:xfrm>
              <a:off x="1121" y="6521"/>
              <a:ext cx="1928" cy="901"/>
              <a:chOff x="5112" y="8909"/>
              <a:chExt cx="1874" cy="1507"/>
            </a:xfrm>
          </p:grpSpPr>
          <p:sp>
            <p:nvSpPr>
              <p:cNvPr id="91" name="Oval 42"/>
              <p:cNvSpPr/>
              <p:nvPr/>
            </p:nvSpPr>
            <p:spPr>
              <a:xfrm>
                <a:off x="5224" y="8955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5128" y="9095"/>
                <a:ext cx="1858" cy="1119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私家车主</a:t>
                </a:r>
              </a:p>
            </p:txBody>
          </p:sp>
          <p:sp>
            <p:nvSpPr>
              <p:cNvPr id="93" name="Oval 42"/>
              <p:cNvSpPr/>
              <p:nvPr/>
            </p:nvSpPr>
            <p:spPr>
              <a:xfrm>
                <a:off x="5208" y="8909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94" name="文本框 93"/>
              <p:cNvSpPr txBox="1"/>
              <p:nvPr/>
            </p:nvSpPr>
            <p:spPr>
              <a:xfrm>
                <a:off x="5112" y="9080"/>
                <a:ext cx="1858" cy="1123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企业车队</a:t>
                </a:r>
              </a:p>
            </p:txBody>
          </p:sp>
        </p:grpSp>
        <p:grpSp>
          <p:nvGrpSpPr>
            <p:cNvPr id="95" name="组合 94"/>
            <p:cNvGrpSpPr/>
            <p:nvPr/>
          </p:nvGrpSpPr>
          <p:grpSpPr>
            <a:xfrm>
              <a:off x="2514" y="8266"/>
              <a:ext cx="1928" cy="901"/>
              <a:chOff x="5112" y="8909"/>
              <a:chExt cx="1874" cy="1507"/>
            </a:xfrm>
          </p:grpSpPr>
          <p:sp>
            <p:nvSpPr>
              <p:cNvPr id="96" name="Oval 42"/>
              <p:cNvSpPr/>
              <p:nvPr/>
            </p:nvSpPr>
            <p:spPr>
              <a:xfrm>
                <a:off x="5224" y="8955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97" name="文本框 96"/>
              <p:cNvSpPr txBox="1"/>
              <p:nvPr/>
            </p:nvSpPr>
            <p:spPr>
              <a:xfrm>
                <a:off x="5128" y="9095"/>
                <a:ext cx="1858" cy="1119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私家车主</a:t>
                </a:r>
              </a:p>
            </p:txBody>
          </p:sp>
          <p:sp>
            <p:nvSpPr>
              <p:cNvPr id="98" name="Oval 42"/>
              <p:cNvSpPr/>
              <p:nvPr/>
            </p:nvSpPr>
            <p:spPr>
              <a:xfrm>
                <a:off x="5208" y="8909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99" name="文本框 98"/>
              <p:cNvSpPr txBox="1"/>
              <p:nvPr/>
            </p:nvSpPr>
            <p:spPr>
              <a:xfrm>
                <a:off x="5112" y="9080"/>
                <a:ext cx="1858" cy="1123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物流公司</a:t>
                </a:r>
              </a:p>
            </p:txBody>
          </p:sp>
        </p:grpSp>
        <p:cxnSp>
          <p:nvCxnSpPr>
            <p:cNvPr id="123" name="直接箭头连接符 122"/>
            <p:cNvCxnSpPr/>
            <p:nvPr/>
          </p:nvCxnSpPr>
          <p:spPr>
            <a:xfrm flipV="1">
              <a:off x="2935" y="6955"/>
              <a:ext cx="1607" cy="4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cxnSp>
          <p:nvCxnSpPr>
            <p:cNvPr id="124" name="直接箭头连接符 123"/>
            <p:cNvCxnSpPr/>
            <p:nvPr/>
          </p:nvCxnSpPr>
          <p:spPr>
            <a:xfrm>
              <a:off x="4411" y="5196"/>
              <a:ext cx="924" cy="1068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cxnSp>
          <p:nvCxnSpPr>
            <p:cNvPr id="125" name="直接箭头连接符 124"/>
            <p:cNvCxnSpPr/>
            <p:nvPr/>
          </p:nvCxnSpPr>
          <p:spPr>
            <a:xfrm flipV="1">
              <a:off x="4411" y="7631"/>
              <a:ext cx="1091" cy="1088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</p:grpSp>
      <p:grpSp>
        <p:nvGrpSpPr>
          <p:cNvPr id="172" name="组合 171"/>
          <p:cNvGrpSpPr/>
          <p:nvPr/>
        </p:nvGrpSpPr>
        <p:grpSpPr>
          <a:xfrm>
            <a:off x="8404225" y="2298065"/>
            <a:ext cx="2903220" cy="3990340"/>
            <a:chOff x="13235" y="3619"/>
            <a:chExt cx="4572" cy="6284"/>
          </a:xfrm>
        </p:grpSpPr>
        <p:cxnSp>
          <p:nvCxnSpPr>
            <p:cNvPr id="64" name="直接箭头连接符 63"/>
            <p:cNvCxnSpPr/>
            <p:nvPr/>
          </p:nvCxnSpPr>
          <p:spPr>
            <a:xfrm flipH="1">
              <a:off x="13269" y="5095"/>
              <a:ext cx="1174" cy="1235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cxnSp>
          <p:nvCxnSpPr>
            <p:cNvPr id="65" name="直接箭头连接符 64"/>
            <p:cNvCxnSpPr/>
            <p:nvPr/>
          </p:nvCxnSpPr>
          <p:spPr>
            <a:xfrm flipH="1" flipV="1">
              <a:off x="13235" y="7666"/>
              <a:ext cx="1208" cy="833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72" name="Rectangle 10"/>
            <p:cNvSpPr>
              <a:spLocks noChangeArrowheads="1"/>
            </p:cNvSpPr>
            <p:nvPr/>
          </p:nvSpPr>
          <p:spPr bwMode="auto">
            <a:xfrm>
              <a:off x="14510" y="3619"/>
              <a:ext cx="2912" cy="88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集中供油统一供销产业链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扫码支付，高效便捷</a:t>
              </a:r>
            </a:p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SAAS</a:t>
              </a: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系统管理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3" name="Rectangle 10"/>
            <p:cNvSpPr>
              <a:spLocks noChangeArrowheads="1"/>
            </p:cNvSpPr>
            <p:nvPr/>
          </p:nvSpPr>
          <p:spPr bwMode="auto">
            <a:xfrm>
              <a:off x="14527" y="9307"/>
              <a:ext cx="3281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综合合作，集中采购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系统对接，大数据分享管理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26" name="组合 125"/>
            <p:cNvGrpSpPr/>
            <p:nvPr/>
          </p:nvGrpSpPr>
          <p:grpSpPr>
            <a:xfrm>
              <a:off x="14412" y="4773"/>
              <a:ext cx="1928" cy="901"/>
              <a:chOff x="5112" y="8909"/>
              <a:chExt cx="1874" cy="1507"/>
            </a:xfrm>
          </p:grpSpPr>
          <p:sp>
            <p:nvSpPr>
              <p:cNvPr id="127" name="Oval 42"/>
              <p:cNvSpPr/>
              <p:nvPr/>
            </p:nvSpPr>
            <p:spPr>
              <a:xfrm>
                <a:off x="5224" y="8955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8" name="文本框 127"/>
              <p:cNvSpPr txBox="1"/>
              <p:nvPr/>
            </p:nvSpPr>
            <p:spPr>
              <a:xfrm>
                <a:off x="5128" y="9095"/>
                <a:ext cx="1858" cy="1119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私家车主</a:t>
                </a:r>
              </a:p>
            </p:txBody>
          </p:sp>
          <p:sp>
            <p:nvSpPr>
              <p:cNvPr id="129" name="Oval 42"/>
              <p:cNvSpPr/>
              <p:nvPr/>
            </p:nvSpPr>
            <p:spPr>
              <a:xfrm>
                <a:off x="5208" y="8909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0" name="文本框 129"/>
              <p:cNvSpPr txBox="1"/>
              <p:nvPr/>
            </p:nvSpPr>
            <p:spPr>
              <a:xfrm>
                <a:off x="5112" y="9080"/>
                <a:ext cx="1858" cy="1123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民营</a:t>
                </a:r>
              </a:p>
            </p:txBody>
          </p:sp>
        </p:grpSp>
        <p:grpSp>
          <p:nvGrpSpPr>
            <p:cNvPr id="131" name="组合 130"/>
            <p:cNvGrpSpPr/>
            <p:nvPr/>
          </p:nvGrpSpPr>
          <p:grpSpPr>
            <a:xfrm>
              <a:off x="14412" y="8266"/>
              <a:ext cx="1928" cy="901"/>
              <a:chOff x="5112" y="8909"/>
              <a:chExt cx="1874" cy="1507"/>
            </a:xfrm>
          </p:grpSpPr>
          <p:sp>
            <p:nvSpPr>
              <p:cNvPr id="132" name="Oval 42"/>
              <p:cNvSpPr/>
              <p:nvPr/>
            </p:nvSpPr>
            <p:spPr>
              <a:xfrm>
                <a:off x="5224" y="8955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3" name="文本框 132"/>
              <p:cNvSpPr txBox="1"/>
              <p:nvPr/>
            </p:nvSpPr>
            <p:spPr>
              <a:xfrm>
                <a:off x="5128" y="9095"/>
                <a:ext cx="1858" cy="1119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私家车主</a:t>
                </a:r>
              </a:p>
            </p:txBody>
          </p:sp>
          <p:sp>
            <p:nvSpPr>
              <p:cNvPr id="134" name="Oval 42"/>
              <p:cNvSpPr/>
              <p:nvPr/>
            </p:nvSpPr>
            <p:spPr>
              <a:xfrm>
                <a:off x="5208" y="8909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5" name="文本框 134"/>
              <p:cNvSpPr txBox="1"/>
              <p:nvPr/>
            </p:nvSpPr>
            <p:spPr>
              <a:xfrm>
                <a:off x="5112" y="9080"/>
                <a:ext cx="1858" cy="1123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三桶油</a:t>
                </a:r>
              </a:p>
            </p:txBody>
          </p:sp>
        </p:grpSp>
      </p:grpSp>
      <p:grpSp>
        <p:nvGrpSpPr>
          <p:cNvPr id="185" name="组合 184"/>
          <p:cNvGrpSpPr/>
          <p:nvPr/>
        </p:nvGrpSpPr>
        <p:grpSpPr>
          <a:xfrm>
            <a:off x="2908300" y="1854200"/>
            <a:ext cx="6060440" cy="4415155"/>
            <a:chOff x="4580" y="2920"/>
            <a:chExt cx="9544" cy="6953"/>
          </a:xfrm>
        </p:grpSpPr>
        <p:grpSp>
          <p:nvGrpSpPr>
            <p:cNvPr id="183" name="组合 182"/>
            <p:cNvGrpSpPr/>
            <p:nvPr/>
          </p:nvGrpSpPr>
          <p:grpSpPr>
            <a:xfrm>
              <a:off x="5398" y="3601"/>
              <a:ext cx="7836" cy="6272"/>
              <a:chOff x="5398" y="3601"/>
              <a:chExt cx="7836" cy="6272"/>
            </a:xfrm>
          </p:grpSpPr>
          <p:sp>
            <p:nvSpPr>
              <p:cNvPr id="179" name="椭圆 178"/>
              <p:cNvSpPr/>
              <p:nvPr/>
            </p:nvSpPr>
            <p:spPr>
              <a:xfrm>
                <a:off x="5398" y="3601"/>
                <a:ext cx="7837" cy="6272"/>
              </a:xfrm>
              <a:prstGeom prst="ellipse">
                <a:avLst/>
              </a:prstGeom>
              <a:noFill/>
              <a:ln w="28575">
                <a:solidFill>
                  <a:srgbClr val="EA8010"/>
                </a:solidFill>
                <a:prstDash val="dash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0" name="直接箭头连接符 179"/>
              <p:cNvCxnSpPr/>
              <p:nvPr/>
            </p:nvCxnSpPr>
            <p:spPr>
              <a:xfrm flipH="1">
                <a:off x="5412" y="6090"/>
                <a:ext cx="63" cy="240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81" name="直接箭头连接符 180"/>
              <p:cNvCxnSpPr/>
              <p:nvPr/>
            </p:nvCxnSpPr>
            <p:spPr>
              <a:xfrm flipV="1">
                <a:off x="12994" y="7615"/>
                <a:ext cx="93" cy="183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82" name="直接箭头连接符 181"/>
              <p:cNvCxnSpPr/>
              <p:nvPr/>
            </p:nvCxnSpPr>
            <p:spPr>
              <a:xfrm flipH="1" flipV="1">
                <a:off x="10476" y="3726"/>
                <a:ext cx="239" cy="86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</p:grpSp>
        <p:grpSp>
          <p:nvGrpSpPr>
            <p:cNvPr id="170" name="组合 169"/>
            <p:cNvGrpSpPr/>
            <p:nvPr/>
          </p:nvGrpSpPr>
          <p:grpSpPr>
            <a:xfrm>
              <a:off x="4580" y="2920"/>
              <a:ext cx="9544" cy="4906"/>
              <a:chOff x="4580" y="2920"/>
              <a:chExt cx="9544" cy="4906"/>
            </a:xfrm>
          </p:grpSpPr>
          <p:cxnSp>
            <p:nvCxnSpPr>
              <p:cNvPr id="51" name="直接箭头连接符 50"/>
              <p:cNvCxnSpPr/>
              <p:nvPr/>
            </p:nvCxnSpPr>
            <p:spPr>
              <a:xfrm>
                <a:off x="9229" y="4253"/>
                <a:ext cx="0" cy="1562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52" name="Rectangle 10"/>
              <p:cNvSpPr>
                <a:spLocks noChangeArrowheads="1"/>
              </p:cNvSpPr>
              <p:nvPr/>
            </p:nvSpPr>
            <p:spPr bwMode="auto">
              <a:xfrm>
                <a:off x="8477" y="4319"/>
                <a:ext cx="633" cy="163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anchor="b" anchorCtr="0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集中采购优势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3" name="Rectangle 10"/>
              <p:cNvSpPr>
                <a:spLocks noChangeArrowheads="1"/>
              </p:cNvSpPr>
              <p:nvPr/>
            </p:nvSpPr>
            <p:spPr bwMode="auto">
              <a:xfrm>
                <a:off x="9528" y="4319"/>
                <a:ext cx="884" cy="160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anchor="b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交易数据整合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资金结算管理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cxnSp>
            <p:nvCxnSpPr>
              <p:cNvPr id="56" name="直接箭头连接符 55"/>
              <p:cNvCxnSpPr/>
              <p:nvPr/>
            </p:nvCxnSpPr>
            <p:spPr>
              <a:xfrm flipV="1">
                <a:off x="6453" y="6955"/>
                <a:ext cx="1607" cy="4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66" name="Rectangle 10"/>
              <p:cNvSpPr>
                <a:spLocks noChangeArrowheads="1"/>
              </p:cNvSpPr>
              <p:nvPr/>
            </p:nvSpPr>
            <p:spPr bwMode="auto">
              <a:xfrm>
                <a:off x="6552" y="5867"/>
                <a:ext cx="1453" cy="74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整合终端消费资源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7" name="Rectangle 10"/>
              <p:cNvSpPr>
                <a:spLocks noChangeArrowheads="1"/>
              </p:cNvSpPr>
              <p:nvPr/>
            </p:nvSpPr>
            <p:spPr bwMode="auto">
              <a:xfrm>
                <a:off x="6452" y="7046"/>
                <a:ext cx="1653" cy="74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互联网思维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大数据管理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0" name="Rectangle 10"/>
              <p:cNvSpPr>
                <a:spLocks noChangeArrowheads="1"/>
              </p:cNvSpPr>
              <p:nvPr/>
            </p:nvSpPr>
            <p:spPr bwMode="auto">
              <a:xfrm>
                <a:off x="10556" y="5923"/>
                <a:ext cx="1334" cy="74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整合供销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综合管理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1" name="Rectangle 10"/>
              <p:cNvSpPr>
                <a:spLocks noChangeArrowheads="1"/>
              </p:cNvSpPr>
              <p:nvPr/>
            </p:nvSpPr>
            <p:spPr bwMode="auto">
              <a:xfrm>
                <a:off x="10572" y="7100"/>
                <a:ext cx="1334" cy="72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金融服务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系统管控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grpSp>
            <p:nvGrpSpPr>
              <p:cNvPr id="104" name="组合 103"/>
              <p:cNvGrpSpPr/>
              <p:nvPr/>
            </p:nvGrpSpPr>
            <p:grpSpPr>
              <a:xfrm>
                <a:off x="4580" y="6329"/>
                <a:ext cx="1872" cy="1286"/>
                <a:chOff x="4340" y="6660"/>
                <a:chExt cx="1872" cy="1286"/>
              </a:xfrm>
            </p:grpSpPr>
            <p:sp>
              <p:nvSpPr>
                <p:cNvPr id="8" name="Oval 42"/>
                <p:cNvSpPr/>
                <p:nvPr/>
              </p:nvSpPr>
              <p:spPr>
                <a:xfrm>
                  <a:off x="4340" y="6660"/>
                  <a:ext cx="1873" cy="1287"/>
                </a:xfrm>
                <a:prstGeom prst="flowChartAlternateProcess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9" name="文本框 8"/>
                <p:cNvSpPr txBox="1"/>
                <p:nvPr/>
              </p:nvSpPr>
              <p:spPr>
                <a:xfrm>
                  <a:off x="4367" y="6933"/>
                  <a:ext cx="1820" cy="679"/>
                </a:xfrm>
                <a:prstGeom prst="flowChartAlternateProcess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800" b="1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消费者</a:t>
                  </a:r>
                </a:p>
              </p:txBody>
            </p:sp>
          </p:grpSp>
          <p:sp>
            <p:nvSpPr>
              <p:cNvPr id="101" name="Oval 42"/>
              <p:cNvSpPr/>
              <p:nvPr/>
            </p:nvSpPr>
            <p:spPr>
              <a:xfrm>
                <a:off x="12251" y="6328"/>
                <a:ext cx="1873" cy="1287"/>
              </a:xfrm>
              <a:prstGeom prst="flowChartAlternateProcess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02" name="文本框 101"/>
              <p:cNvSpPr txBox="1"/>
              <p:nvPr/>
            </p:nvSpPr>
            <p:spPr>
              <a:xfrm>
                <a:off x="12278" y="6636"/>
                <a:ext cx="1820" cy="672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加油站</a:t>
                </a:r>
              </a:p>
            </p:txBody>
          </p:sp>
          <p:grpSp>
            <p:nvGrpSpPr>
              <p:cNvPr id="105" name="组合 104"/>
              <p:cNvGrpSpPr/>
              <p:nvPr/>
            </p:nvGrpSpPr>
            <p:grpSpPr>
              <a:xfrm>
                <a:off x="7862" y="2920"/>
                <a:ext cx="2734" cy="1287"/>
                <a:chOff x="4160" y="6911"/>
                <a:chExt cx="2053" cy="1287"/>
              </a:xfrm>
            </p:grpSpPr>
            <p:sp>
              <p:nvSpPr>
                <p:cNvPr id="106" name="Oval 42"/>
                <p:cNvSpPr/>
                <p:nvPr/>
              </p:nvSpPr>
              <p:spPr>
                <a:xfrm>
                  <a:off x="4250" y="6911"/>
                  <a:ext cx="1873" cy="1287"/>
                </a:xfrm>
                <a:prstGeom prst="flowChartAlternateProcess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07" name="文本框 106"/>
                <p:cNvSpPr txBox="1"/>
                <p:nvPr/>
              </p:nvSpPr>
              <p:spPr>
                <a:xfrm>
                  <a:off x="4160" y="6956"/>
                  <a:ext cx="2053" cy="1197"/>
                </a:xfrm>
                <a:prstGeom prst="flowChartAlternateProcess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zh-CN" altLang="en-US" sz="1800" b="1" kern="0" dirty="0" smtClean="0">
                      <a:solidFill>
                        <a:prstClr val="white"/>
                      </a:solidFill>
                      <a:ea typeface="微软雅黑" panose="020B0503020204020204" charset="-122"/>
                      <a:sym typeface="+mn-ea"/>
                    </a:rPr>
                    <a:t>上游</a:t>
                  </a:r>
                  <a:endParaRPr lang="en-US" altLang="zh-CN" sz="1800" b="1" kern="0" dirty="0" smtClean="0">
                    <a:solidFill>
                      <a:prstClr val="white"/>
                    </a:solidFill>
                    <a:ea typeface="微软雅黑" panose="020B0503020204020204" charset="-122"/>
                  </a:endParaRPr>
                </a:p>
                <a:p>
                  <a:pPr algn="ctr">
                    <a:defRPr/>
                  </a:pPr>
                  <a:r>
                    <a:rPr lang="zh-CN" altLang="en-US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炼厂</a:t>
                  </a:r>
                  <a:r>
                    <a:rPr lang="en-US" altLang="zh-CN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/</a:t>
                  </a:r>
                  <a:r>
                    <a:rPr lang="zh-CN" altLang="en-US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贸易商</a:t>
                  </a:r>
                  <a:endPara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cxnSp>
            <p:nvCxnSpPr>
              <p:cNvPr id="150" name="直接箭头连接符 149"/>
              <p:cNvCxnSpPr>
                <a:endCxn id="102" idx="1"/>
              </p:cNvCxnSpPr>
              <p:nvPr/>
            </p:nvCxnSpPr>
            <p:spPr>
              <a:xfrm>
                <a:off x="10378" y="6974"/>
                <a:ext cx="1900" cy="1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</p:grp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2.5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产品形态及当前成果</a:t>
            </a:r>
          </a:p>
        </p:txBody>
      </p:sp>
      <p:grpSp>
        <p:nvGrpSpPr>
          <p:cNvPr id="14341" name="Group 33"/>
          <p:cNvGrpSpPr/>
          <p:nvPr/>
        </p:nvGrpSpPr>
        <p:grpSpPr bwMode="auto">
          <a:xfrm>
            <a:off x="4384675" y="2435225"/>
            <a:ext cx="3422650" cy="3260725"/>
            <a:chOff x="4633592" y="2555107"/>
            <a:chExt cx="2924816" cy="2785540"/>
          </a:xfrm>
        </p:grpSpPr>
        <p:sp>
          <p:nvSpPr>
            <p:cNvPr id="7" name="정오각형 1"/>
            <p:cNvSpPr/>
            <p:nvPr/>
          </p:nvSpPr>
          <p:spPr>
            <a:xfrm>
              <a:off x="4633592" y="2555107"/>
              <a:ext cx="2924816" cy="2785540"/>
            </a:xfrm>
            <a:prstGeom prst="pentagon">
              <a:avLst/>
            </a:prstGeom>
            <a:noFill/>
            <a:ln w="28575">
              <a:solidFill>
                <a:srgbClr val="415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14373" name="Group 32"/>
            <p:cNvGrpSpPr/>
            <p:nvPr/>
          </p:nvGrpSpPr>
          <p:grpSpPr bwMode="auto">
            <a:xfrm>
              <a:off x="4633595" y="2555107"/>
              <a:ext cx="2924810" cy="2785533"/>
              <a:chOff x="4633595" y="2555107"/>
              <a:chExt cx="2924810" cy="2785533"/>
            </a:xfrm>
          </p:grpSpPr>
          <p:cxnSp>
            <p:nvCxnSpPr>
              <p:cNvPr id="8" name="직선 연결선 3"/>
              <p:cNvCxnSpPr>
                <a:stCxn id="7" idx="1"/>
                <a:endCxn id="7" idx="5"/>
              </p:cNvCxnSpPr>
              <p:nvPr/>
            </p:nvCxnSpPr>
            <p:spPr>
              <a:xfrm>
                <a:off x="4633592" y="3619688"/>
                <a:ext cx="2924816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6"/>
              <p:cNvCxnSpPr>
                <a:stCxn id="7" idx="0"/>
                <a:endCxn id="7" idx="2"/>
              </p:cNvCxnSpPr>
              <p:nvPr/>
            </p:nvCxnSpPr>
            <p:spPr>
              <a:xfrm flipH="1">
                <a:off x="5192508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11"/>
              <p:cNvCxnSpPr>
                <a:stCxn id="7" idx="0"/>
                <a:endCxn id="7" idx="4"/>
              </p:cNvCxnSpPr>
              <p:nvPr/>
            </p:nvCxnSpPr>
            <p:spPr>
              <a:xfrm>
                <a:off x="6096000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3"/>
              <p:cNvCxnSpPr>
                <a:stCxn id="7" idx="1"/>
                <a:endCxn id="7" idx="4"/>
              </p:cNvCxnSpPr>
              <p:nvPr/>
            </p:nvCxnSpPr>
            <p:spPr>
              <a:xfrm>
                <a:off x="4633592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5"/>
              <p:cNvCxnSpPr>
                <a:stCxn id="7" idx="5"/>
                <a:endCxn id="7" idx="2"/>
              </p:cNvCxnSpPr>
              <p:nvPr/>
            </p:nvCxnSpPr>
            <p:spPr>
              <a:xfrm flipH="1">
                <a:off x="5192508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342" name="Group 29"/>
          <p:cNvGrpSpPr/>
          <p:nvPr/>
        </p:nvGrpSpPr>
        <p:grpSpPr bwMode="auto">
          <a:xfrm>
            <a:off x="322580" y="3319779"/>
            <a:ext cx="3370580" cy="756850"/>
            <a:chOff x="423265" y="3426815"/>
            <a:chExt cx="3369904" cy="756741"/>
          </a:xfrm>
        </p:grpSpPr>
        <p:sp>
          <p:nvSpPr>
            <p:cNvPr id="13" name="speed"/>
            <p:cNvSpPr txBox="1">
              <a:spLocks noChangeArrowheads="1"/>
            </p:cNvSpPr>
            <p:nvPr/>
          </p:nvSpPr>
          <p:spPr bwMode="auto">
            <a:xfrm>
              <a:off x="1521595" y="3742295"/>
              <a:ext cx="2271257" cy="4412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eaLnBrk="1" latinLnBrk="1" hangingPunct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合作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数十家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大型物流企业</a:t>
              </a:r>
            </a:p>
            <a:p>
              <a:pPr algn="r" eaLnBrk="1" latinLnBrk="1" hangingPunct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管理企业车辆上万辆</a:t>
              </a:r>
              <a:endPara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" name="speed"/>
            <p:cNvSpPr txBox="1">
              <a:spLocks noChangeArrowheads="1"/>
            </p:cNvSpPr>
            <p:nvPr/>
          </p:nvSpPr>
          <p:spPr bwMode="auto">
            <a:xfrm>
              <a:off x="423265" y="3426815"/>
              <a:ext cx="3369904" cy="28824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en-US" altLang="ko-KR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pc/</a:t>
              </a:r>
              <a:r>
                <a:rPr lang="zh-CN" altLang="en-US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移动</a:t>
              </a:r>
              <a:r>
                <a:rPr lang="en-US" altLang="ko-KR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端：企业用油管理系统</a:t>
              </a:r>
              <a:endParaRPr lang="en-US" altLang="ko-KR" sz="1800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343" name="Group 30"/>
          <p:cNvGrpSpPr/>
          <p:nvPr/>
        </p:nvGrpSpPr>
        <p:grpSpPr bwMode="auto">
          <a:xfrm>
            <a:off x="1348740" y="5203507"/>
            <a:ext cx="2889250" cy="747396"/>
            <a:chOff x="1438275" y="5315696"/>
            <a:chExt cx="2889837" cy="747288"/>
          </a:xfrm>
        </p:grpSpPr>
        <p:sp>
          <p:nvSpPr>
            <p:cNvPr id="20" name="speed"/>
            <p:cNvSpPr txBox="1">
              <a:spLocks noChangeArrowheads="1"/>
            </p:cNvSpPr>
            <p:nvPr/>
          </p:nvSpPr>
          <p:spPr bwMode="auto">
            <a:xfrm>
              <a:off x="1966067" y="5621723"/>
              <a:ext cx="2362045" cy="4412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latinLnBrk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打通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350+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油站线上支付</a:t>
              </a:r>
            </a:p>
            <a:p>
              <a:pPr algn="r" latinLnBrk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签约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油站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700+</a:t>
              </a:r>
            </a:p>
          </p:txBody>
        </p:sp>
        <p:sp>
          <p:nvSpPr>
            <p:cNvPr id="21" name="speed"/>
            <p:cNvSpPr txBox="1">
              <a:spLocks noChangeArrowheads="1"/>
            </p:cNvSpPr>
            <p:nvPr/>
          </p:nvSpPr>
          <p:spPr bwMode="auto">
            <a:xfrm>
              <a:off x="1438275" y="5315696"/>
              <a:ext cx="2889837" cy="28824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en-US" altLang="ko-KR" sz="180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pc端：</a:t>
              </a:r>
              <a:r>
                <a:rPr lang="zh-CN" altLang="en-US" sz="180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油站交易</a:t>
              </a:r>
              <a:r>
                <a:rPr lang="en-US" altLang="ko-KR" sz="180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管理系统</a:t>
              </a:r>
            </a:p>
          </p:txBody>
        </p:sp>
      </p:grpSp>
      <p:grpSp>
        <p:nvGrpSpPr>
          <p:cNvPr id="14344" name="Group 28"/>
          <p:cNvGrpSpPr/>
          <p:nvPr/>
        </p:nvGrpSpPr>
        <p:grpSpPr bwMode="auto">
          <a:xfrm>
            <a:off x="2412683" y="2037712"/>
            <a:ext cx="2965450" cy="773433"/>
            <a:chOff x="2492932" y="2101893"/>
            <a:chExt cx="2964856" cy="773321"/>
          </a:xfrm>
        </p:grpSpPr>
        <p:sp>
          <p:nvSpPr>
            <p:cNvPr id="22" name="speed"/>
            <p:cNvSpPr txBox="1">
              <a:spLocks noChangeArrowheads="1"/>
            </p:cNvSpPr>
            <p:nvPr/>
          </p:nvSpPr>
          <p:spPr bwMode="auto">
            <a:xfrm>
              <a:off x="2492932" y="2433953"/>
              <a:ext cx="2964856" cy="4412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eaLnBrk="1" latinLnBrk="1" hangingPunct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下载用户</a:t>
              </a:r>
              <a:r>
                <a:rPr lang="en-US" altLang="zh-CN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250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万</a:t>
              </a:r>
              <a:r>
                <a:rPr lang="en-US" altLang="zh-CN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+</a:t>
              </a:r>
            </a:p>
            <a:p>
              <a:pPr algn="r" eaLnBrk="1" latinLnBrk="1" hangingPunct="1">
                <a:defRPr/>
              </a:pPr>
              <a:r>
                <a:rPr lang="en-US" altLang="zh-CN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5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星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好评软件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speed"/>
            <p:cNvSpPr txBox="1">
              <a:spLocks noChangeArrowheads="1"/>
            </p:cNvSpPr>
            <p:nvPr/>
          </p:nvSpPr>
          <p:spPr bwMode="auto">
            <a:xfrm>
              <a:off x="2937978" y="2101893"/>
              <a:ext cx="2519810" cy="25387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移动端</a:t>
              </a:r>
              <a:r>
                <a:rPr lang="en-US" altLang="zh-CN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app</a:t>
              </a: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：</a:t>
              </a: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en-US" altLang="zh-CN" sz="1800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345" name="Group 27"/>
          <p:cNvGrpSpPr/>
          <p:nvPr/>
        </p:nvGrpSpPr>
        <p:grpSpPr bwMode="auto">
          <a:xfrm>
            <a:off x="8496300" y="3327399"/>
            <a:ext cx="3136900" cy="962662"/>
            <a:chOff x="8396712" y="3445855"/>
            <a:chExt cx="3136454" cy="962917"/>
          </a:xfrm>
        </p:grpSpPr>
        <p:sp>
          <p:nvSpPr>
            <p:cNvPr id="24" name="speed"/>
            <p:cNvSpPr txBox="1">
              <a:spLocks noChangeArrowheads="1"/>
            </p:cNvSpPr>
            <p:nvPr/>
          </p:nvSpPr>
          <p:spPr bwMode="auto">
            <a:xfrm>
              <a:off x="8396712" y="3753913"/>
              <a:ext cx="2501544" cy="65485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1">
                <a:defRPr/>
              </a:pPr>
              <a:r>
                <a:rPr lang="en-US" altLang="zh-CN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100+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车队结成战略合作伙伴</a:t>
              </a:r>
            </a:p>
            <a:p>
              <a:pPr latinLnBrk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用油预算，司机管理方便高效</a:t>
              </a:r>
            </a:p>
            <a:p>
              <a:pPr latinLnBrk="1">
                <a:defRPr/>
              </a:pPr>
              <a:endPara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speed"/>
            <p:cNvSpPr txBox="1">
              <a:spLocks noChangeArrowheads="1"/>
            </p:cNvSpPr>
            <p:nvPr/>
          </p:nvSpPr>
          <p:spPr bwMode="auto">
            <a:xfrm>
              <a:off x="8396712" y="3445855"/>
              <a:ext cx="3136454" cy="288366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en-US" altLang="ko-KR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pc/</a:t>
              </a:r>
              <a:r>
                <a:rPr lang="zh-CN" altLang="en-US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移动</a:t>
              </a:r>
              <a:r>
                <a:rPr lang="en-US" altLang="ko-KR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端：</a:t>
              </a:r>
              <a:r>
                <a:rPr lang="zh-CN" altLang="en-US" sz="1800">
                  <a:solidFill>
                    <a:srgbClr val="FF8A00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企业用油管理系统</a:t>
              </a:r>
            </a:p>
          </p:txBody>
        </p:sp>
      </p:grpSp>
      <p:grpSp>
        <p:nvGrpSpPr>
          <p:cNvPr id="14346" name="Group 2"/>
          <p:cNvGrpSpPr/>
          <p:nvPr/>
        </p:nvGrpSpPr>
        <p:grpSpPr bwMode="auto">
          <a:xfrm>
            <a:off x="7948613" y="5202237"/>
            <a:ext cx="2724150" cy="747396"/>
            <a:chOff x="7849557" y="5315696"/>
            <a:chExt cx="2723604" cy="747288"/>
          </a:xfrm>
        </p:grpSpPr>
        <p:sp>
          <p:nvSpPr>
            <p:cNvPr id="26" name="speed"/>
            <p:cNvSpPr txBox="1">
              <a:spLocks noChangeArrowheads="1"/>
            </p:cNvSpPr>
            <p:nvPr/>
          </p:nvSpPr>
          <p:spPr bwMode="auto">
            <a:xfrm>
              <a:off x="7849557" y="5621723"/>
              <a:ext cx="2723604" cy="4412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1">
                <a:buNone/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与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200+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汽车4S店合作</a:t>
              </a:r>
            </a:p>
            <a:p>
              <a:pPr algn="l" latinLnBrk="1">
                <a:buNone/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小面积炼厂合作进行集采供油</a:t>
              </a:r>
            </a:p>
          </p:txBody>
        </p:sp>
        <p:sp>
          <p:nvSpPr>
            <p:cNvPr id="27" name="speed"/>
            <p:cNvSpPr txBox="1">
              <a:spLocks noChangeArrowheads="1"/>
            </p:cNvSpPr>
            <p:nvPr/>
          </p:nvSpPr>
          <p:spPr bwMode="auto">
            <a:xfrm>
              <a:off x="7849557" y="5315696"/>
              <a:ext cx="2217451" cy="28824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zh-CN" altLang="en-US" sz="180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</a:rPr>
                <a:t>线下：关系链合作</a:t>
              </a: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5483225" y="1863725"/>
            <a:ext cx="1225550" cy="1226820"/>
            <a:chOff x="8635" y="3040"/>
            <a:chExt cx="1930" cy="1932"/>
          </a:xfrm>
        </p:grpSpPr>
        <p:sp>
          <p:nvSpPr>
            <p:cNvPr id="19" name="타원 84"/>
            <p:cNvSpPr/>
            <p:nvPr/>
          </p:nvSpPr>
          <p:spPr>
            <a:xfrm>
              <a:off x="8635" y="3040"/>
              <a:ext cx="1930" cy="1933"/>
            </a:xfrm>
            <a:prstGeom prst="ellipse">
              <a:avLst/>
            </a:prstGeom>
            <a:solidFill>
              <a:srgbClr val="91BA5B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8704" y="3702"/>
              <a:ext cx="1793" cy="610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私家车主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809366" y="3124201"/>
            <a:ext cx="1226820" cy="1227455"/>
            <a:chOff x="5999" y="4936"/>
            <a:chExt cx="1932" cy="1933"/>
          </a:xfrm>
        </p:grpSpPr>
        <p:sp>
          <p:nvSpPr>
            <p:cNvPr id="17" name="타원 69"/>
            <p:cNvSpPr/>
            <p:nvPr/>
          </p:nvSpPr>
          <p:spPr>
            <a:xfrm>
              <a:off x="5999" y="4936"/>
              <a:ext cx="1932" cy="1933"/>
            </a:xfrm>
            <a:prstGeom prst="ellipse">
              <a:avLst/>
            </a:prstGeom>
            <a:solidFill>
              <a:srgbClr val="EA801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069" y="5597"/>
              <a:ext cx="1793" cy="610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物流公司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158355" y="3124200"/>
            <a:ext cx="1225550" cy="1227455"/>
            <a:chOff x="11273" y="5025"/>
            <a:chExt cx="1930" cy="1933"/>
          </a:xfrm>
        </p:grpSpPr>
        <p:sp>
          <p:nvSpPr>
            <p:cNvPr id="18" name="타원 81"/>
            <p:cNvSpPr/>
            <p:nvPr/>
          </p:nvSpPr>
          <p:spPr>
            <a:xfrm>
              <a:off x="11273" y="5025"/>
              <a:ext cx="1930" cy="1933"/>
            </a:xfrm>
            <a:prstGeom prst="ellipse">
              <a:avLst/>
            </a:prstGeom>
            <a:solidFill>
              <a:srgbClr val="FF8A0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1342" y="5687"/>
              <a:ext cx="1793" cy="610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企业车队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326890" y="5002530"/>
            <a:ext cx="1227455" cy="1226820"/>
            <a:chOff x="6814" y="8047"/>
            <a:chExt cx="1933" cy="1932"/>
          </a:xfrm>
          <a:solidFill>
            <a:srgbClr val="415463"/>
          </a:solidFill>
        </p:grpSpPr>
        <p:sp>
          <p:nvSpPr>
            <p:cNvPr id="15" name="타원 72"/>
            <p:cNvSpPr/>
            <p:nvPr/>
          </p:nvSpPr>
          <p:spPr>
            <a:xfrm>
              <a:off x="6814" y="8047"/>
              <a:ext cx="1933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884" y="8708"/>
              <a:ext cx="1793" cy="610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合作油站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621780" y="5002530"/>
            <a:ext cx="1226820" cy="1226820"/>
            <a:chOff x="10428" y="7983"/>
            <a:chExt cx="1932" cy="1932"/>
          </a:xfrm>
          <a:solidFill>
            <a:srgbClr val="415463"/>
          </a:solidFill>
        </p:grpSpPr>
        <p:sp>
          <p:nvSpPr>
            <p:cNvPr id="16" name="타원 75"/>
            <p:cNvSpPr/>
            <p:nvPr/>
          </p:nvSpPr>
          <p:spPr>
            <a:xfrm>
              <a:off x="10428" y="7983"/>
              <a:ext cx="1932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498" y="8644"/>
              <a:ext cx="1793" cy="610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渠道拓展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68"/>
          <p:cNvGrpSpPr/>
          <p:nvPr/>
        </p:nvGrpSpPr>
        <p:grpSpPr bwMode="auto">
          <a:xfrm>
            <a:off x="7033260" y="2162810"/>
            <a:ext cx="4325620" cy="3600450"/>
            <a:chOff x="6298232" y="2085975"/>
            <a:chExt cx="4574109" cy="4029075"/>
          </a:xfrm>
        </p:grpSpPr>
        <p:grpSp>
          <p:nvGrpSpPr>
            <p:cNvPr id="42" name="Group 66"/>
            <p:cNvGrpSpPr/>
            <p:nvPr/>
          </p:nvGrpSpPr>
          <p:grpSpPr bwMode="auto">
            <a:xfrm>
              <a:off x="6298232" y="2295525"/>
              <a:ext cx="4574109" cy="3819525"/>
              <a:chOff x="6298232" y="2295525"/>
              <a:chExt cx="4574109" cy="3819525"/>
            </a:xfrm>
          </p:grpSpPr>
          <p:sp>
            <p:nvSpPr>
              <p:cNvPr id="43" name="Rectangle 14"/>
              <p:cNvSpPr/>
              <p:nvPr/>
            </p:nvSpPr>
            <p:spPr>
              <a:xfrm>
                <a:off x="6298232" y="2295525"/>
                <a:ext cx="4574109" cy="38195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pic>
            <p:nvPicPr>
              <p:cNvPr id="44" name="Picture 64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303604" y="4039326"/>
                <a:ext cx="4567394" cy="20735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45" name="Group 15"/>
            <p:cNvGrpSpPr/>
            <p:nvPr/>
          </p:nvGrpSpPr>
          <p:grpSpPr bwMode="auto">
            <a:xfrm>
              <a:off x="6545434" y="2085975"/>
              <a:ext cx="4079704" cy="419100"/>
              <a:chOff x="6545434" y="2085975"/>
              <a:chExt cx="4079704" cy="419100"/>
            </a:xfrm>
          </p:grpSpPr>
          <p:sp>
            <p:nvSpPr>
              <p:cNvPr id="46" name="Rectangle 16"/>
              <p:cNvSpPr/>
              <p:nvPr/>
            </p:nvSpPr>
            <p:spPr>
              <a:xfrm>
                <a:off x="6545824" y="2085975"/>
                <a:ext cx="4078924" cy="419100"/>
              </a:xfrm>
              <a:prstGeom prst="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grpSp>
            <p:nvGrpSpPr>
              <p:cNvPr id="47" name="Group 17"/>
              <p:cNvGrpSpPr/>
              <p:nvPr/>
            </p:nvGrpSpPr>
            <p:grpSpPr bwMode="auto">
              <a:xfrm>
                <a:off x="6680286" y="2243138"/>
                <a:ext cx="3810000" cy="104775"/>
                <a:chOff x="1704975" y="2243138"/>
                <a:chExt cx="3810000" cy="104775"/>
              </a:xfrm>
            </p:grpSpPr>
            <p:sp>
              <p:nvSpPr>
                <p:cNvPr id="48" name="Oval 18"/>
                <p:cNvSpPr/>
                <p:nvPr/>
              </p:nvSpPr>
              <p:spPr>
                <a:xfrm>
                  <a:off x="1705419" y="2243138"/>
                  <a:ext cx="104751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sp>
              <p:nvSpPr>
                <p:cNvPr id="49" name="Oval 19"/>
                <p:cNvSpPr/>
                <p:nvPr/>
              </p:nvSpPr>
              <p:spPr>
                <a:xfrm>
                  <a:off x="5409781" y="2243138"/>
                  <a:ext cx="104751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</p:grpSp>
        </p:grpSp>
      </p:grp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2.6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扫码支付区域储备合作油站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分布</a:t>
            </a:r>
          </a:p>
        </p:txBody>
      </p:sp>
      <p:graphicFrame>
        <p:nvGraphicFramePr>
          <p:cNvPr id="63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377148"/>
              </p:ext>
            </p:extLst>
          </p:nvPr>
        </p:nvGraphicFramePr>
        <p:xfrm>
          <a:off x="7298055" y="2928620"/>
          <a:ext cx="3799840" cy="1995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/>
                <a:gridCol w="2495550"/>
                <a:gridCol w="704850"/>
              </a:tblGrid>
              <a:tr h="3676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区域</a:t>
                      </a:r>
                    </a:p>
                  </a:txBody>
                  <a:tcPr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分布</a:t>
                      </a:r>
                    </a:p>
                  </a:txBody>
                  <a:tcPr anchor="ctr" anchorCtr="1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数量</a:t>
                      </a:r>
                    </a:p>
                  </a:txBody>
                  <a:tcPr anchor="ctr" anchorCtr="1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</a:tr>
              <a:tr h="37846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华北</a:t>
                      </a:r>
                    </a:p>
                  </a:txBody>
                  <a:tcPr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北京、天津、河北、山西、内蒙</a:t>
                      </a:r>
                    </a:p>
                  </a:txBody>
                  <a:tcPr anchor="ctr" anchorCtr="1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106</a:t>
                      </a:r>
                      <a:r>
                        <a:rPr lang="en-US" altLang="zh-CN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+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1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0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华南</a:t>
                      </a:r>
                    </a:p>
                  </a:txBody>
                  <a:tcPr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广东、河南、广西</a:t>
                      </a:r>
                    </a:p>
                  </a:txBody>
                  <a:tcPr anchor="ctr" anchorCtr="1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115</a:t>
                      </a:r>
                      <a:r>
                        <a:rPr lang="en-US" altLang="zh-CN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+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1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022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华东</a:t>
                      </a:r>
                    </a:p>
                  </a:txBody>
                  <a:tcPr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上海、江苏、浙江、山东、安徽、福建、江西</a:t>
                      </a:r>
                    </a:p>
                  </a:txBody>
                  <a:tcPr anchor="ctr" anchorCtr="1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152+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1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东北</a:t>
                      </a:r>
                    </a:p>
                  </a:txBody>
                  <a:tcPr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辽宁、吉林、黑龙江</a:t>
                      </a:r>
                    </a:p>
                  </a:txBody>
                  <a:tcPr anchor="ctr" anchorCtr="1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136+</a:t>
                      </a:r>
                    </a:p>
                  </a:txBody>
                  <a:tcPr anchor="ctr" anchorCtr="1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0" name="speed"/>
          <p:cNvSpPr txBox="1">
            <a:spLocks noChangeArrowheads="1"/>
          </p:cNvSpPr>
          <p:nvPr/>
        </p:nvSpPr>
        <p:spPr bwMode="auto">
          <a:xfrm>
            <a:off x="7337405" y="2234376"/>
            <a:ext cx="3474933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西航石化区域储备油站数量</a:t>
            </a:r>
            <a:endParaRPr lang="en-US" altLang="ko-KR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9" name="图片 8" descr="4.pic_h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23" y="1924208"/>
            <a:ext cx="5964894" cy="389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18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2.6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扫码支付高速公路储备合作油站分布（南北线路）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0" name="speed"/>
          <p:cNvSpPr txBox="1">
            <a:spLocks noChangeArrowheads="1"/>
          </p:cNvSpPr>
          <p:nvPr/>
        </p:nvSpPr>
        <p:spPr bwMode="auto">
          <a:xfrm>
            <a:off x="7337405" y="2234376"/>
            <a:ext cx="3474933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西航石化区域储备油站数量</a:t>
            </a:r>
            <a:endParaRPr lang="en-US" altLang="ko-KR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99344" y="1526775"/>
            <a:ext cx="11045041" cy="4801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，京哈高速）：北京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哈尔滨 北京－唐山－秦皇岛－葫芦岛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锦州－盘锦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沈阳－铁岭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四平－长春－哈尔滨，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1280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，京沪高速）：北京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上海 北京－天津－沧州－乐陵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济南－泰安－临沂－淮安－江都－江阴－无锡－苏州－上海，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1245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，京台高速）：北京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台北 北京－天津－沧州－德州－济南－泰安－曲阜－徐州－蚌埠－合肥－铜陵－黄山－衢州－南平－福州－台北，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2030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9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，京港澳高速）：北京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港澳 北京－保定－石家庄－邯郸－新乡－郑州－漯河－信阳－武汉－咸宁－岳阳－长沙－株洲－衡阳－郴州－韶关－广州－深圳－香港（口岸），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2285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G4W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，广澳高速）：并行线：广州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澳门广州－中山－珠海－澳门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126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，京昆高速）：北京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昆明 北京－保定－石家庄－太原－临汾－西安－汉中－广元－绵阳－成都－雅安－西昌－攀枝花－昆明，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2865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，京藏高速）：北京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拉萨 北京－张家口－集宁－呼和浩特－包头－巴彦淖尔－乌海－银川－中宁－白银－兰州－西宁－格尔木－拉萨，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3710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，京新高速）：北京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乌鲁木齐 北京－张家口－集宁－呼和浩特－包头－巴彦淖尔－额济纳旗－哈密－吐鲁番－乌鲁木齐，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2540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,13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 smtClean="0">
                <a:latin typeface="微软雅黑"/>
                <a:ea typeface="微软雅黑"/>
                <a:cs typeface="微软雅黑"/>
              </a:rPr>
              <a:t>鹤岗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大连（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，鹤大高速）：鹤岗－佳木斯－鸡西－牡丹江－敦化－白山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通化－丹东－大连，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1390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联络线一：鹤岗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哈尔滨（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G1111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，鹤哈高速）：鹤岗－伊春－绥化－哈尔滨，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463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联络线三：丹东－阜新（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G1113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，丹阜高速）：丹东（口岸）－本溪－沈阳－新民－阜新，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376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沈阳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海口（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，沈海高速）：沈阳－辽阳－鞍山－海城－营口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大连－烟台－青岛－日照－连云港－盐城－南通－常熟－太仓－上海－宁波－台州－温州－宁德－福州－泉州－厦门－漳州－汕头－汕尾－深圳－广州－佛山－开平－阳江－茂名－湛江－海口，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3710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并行线：常熟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台州（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G15W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，常台高速）：常熟－苏州－嘉兴－绍兴－台州，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339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联络线一：日照－兰考（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G1511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，日兰高速）：日照－曲阜－济宁－菏泽－兰考，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339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联络线二：宁波－金华（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G1512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，甬金高速）：宁波－嵊州－金华，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184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联络线三：温州－丽水（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G1513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，温丽高速）：温州－丽水，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116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长春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深圳（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，长深高速）：长春－双辽－康平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阜新－朝阳－承德－唐山－天津－黄骅－滨州－青州－临沂－连云港－淮安－南京－溧阳－宜兴－湖州－杭州－金华－丽水－南平－三明－龙岩－梅州－河源－惠州－深圳，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3580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联络线一：新民－鲁北（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G2511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，新鲁高速）：新民－彰武－通辽－鲁北，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281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联络线二：阜新－锦州（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G2512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，阜锦高速）：阜新－锦州，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119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联络线三：淮安－徐州（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G2513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，淮徐高速）：淮安－宿迁－徐州，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223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济南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广州（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，济广高速）：济南－菏泽－商丘－阜阳－六安－安庆－景德镇－鹰潭－南城－瑞金－河源－广州，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2110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大庆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广州（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，大广高速）：大庆－松原－双辽－通辽－赤峰－承德－北京－霸州－衡水－濮阳－开封－周口－麻城－黄石－吉安－赣州－龙南－连平－广州，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3550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联络线一：龙南－河源（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G4511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，龙河高速）：龙南－河源，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127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二连浩特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广州（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，二广高速）：二连浩特－集宁－大同－太原－长治－晋城－济源－洛阳－平顶山－南阳－襄樊－荆州－常德－娄底－邵阳－永州－连州－广州，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2685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联络线一：晋城－新乡（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G5512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，晋新高速）：晋城－焦作－新乡，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138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联络线二：长沙－张家界（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G5513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，长张高速）：长沙－常德－张家界，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en-US" altLang="zh-CN" sz="900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包头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茂名（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G65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，包茂高速）：包头－鄂尔多斯－榆林－延安－铜川－西安－安康－达州－重庆－黔江－吉首－怀化－桂林－梧州－茂名，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3130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兰州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海口（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，兰海高速）：兰州－广元－南充－重庆－遵义－贵阳－麻江－都匀－河池－南宁－钦州－北海－湛江－海口，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2570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联络线一：钦州－东兴（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G7511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，钦东高速）：钦州－防城－东兴（口岸），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54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银川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昆明（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G85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，银昆高速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[4]</a:t>
            </a:r>
            <a:r>
              <a:rPr lang="en-US" altLang="zh-CN" sz="900" u="sng" dirty="0">
                <a:latin typeface="微软雅黑"/>
                <a:ea typeface="微软雅黑"/>
                <a:cs typeface="微软雅黑"/>
              </a:rPr>
              <a:t> 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 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）：银川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中卫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固原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平凉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宝鸡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汉中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巴中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南充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广安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重庆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内江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自贡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宜宾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昭通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昆明，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2322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联络线一：昆明－磨憨（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G8511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，昆磨高速）：昆明－元江－思茅－磨憨（口岸），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692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联络线二：平凉－绵阳（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G8513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，平绵高速）：平凉－华亭－庄浪－天水－成县－康县－陇南市武都区－文县－九寨沟县－平武－北川－江油－绵阳市游仙区，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94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</a:t>
            </a:r>
            <a:r>
              <a:rPr lang="zh-CN" altLang="zh-CN" sz="900" dirty="0" smtClean="0">
                <a:latin typeface="微软雅黑"/>
                <a:ea typeface="微软雅黑"/>
                <a:cs typeface="微软雅黑"/>
              </a:rPr>
              <a:t>。</a:t>
            </a:r>
            <a:r>
              <a:rPr lang="zh-CN" altLang="en-US" sz="900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900" dirty="0" smtClean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en-US" sz="900" dirty="0" smtClean="0">
                <a:latin typeface="微软雅黑"/>
                <a:ea typeface="微软雅黑"/>
                <a:cs typeface="微软雅黑"/>
              </a:rPr>
              <a:t>座加油站</a:t>
            </a:r>
            <a:endParaRPr lang="zh-CN" altLang="zh-CN" sz="9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662577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2.6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扫码支付高速公路储备合作油站分布（东西线路）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0" name="speed"/>
          <p:cNvSpPr txBox="1">
            <a:spLocks noChangeArrowheads="1"/>
          </p:cNvSpPr>
          <p:nvPr/>
        </p:nvSpPr>
        <p:spPr bwMode="auto">
          <a:xfrm>
            <a:off x="7337405" y="2234376"/>
            <a:ext cx="3474933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西航石化区域储备油站数量</a:t>
            </a:r>
            <a:endParaRPr lang="en-US" altLang="ko-KR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3722" y="1502690"/>
            <a:ext cx="11358984" cy="5216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绥芬河－满洲里（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，绥满高速）：绥芬河（口岸）－牡丹江－哈尔滨－大庆－齐齐哈尔－阿荣旗－满洲里（口岸），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1520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联络线一：哈尔滨－同江（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G1011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，哈同高速）：哈尔滨－佳木斯－双鸭山－同江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珲春－乌兰浩特（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，珲乌高速）：珲春（口岸）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敦化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吉林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长春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松原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白城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乌兰浩特，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885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联络线一：沈阳－吉林（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G1212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，沈吉高速）：沈阳－抚顺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清原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梅河口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磐石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永吉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吉林，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387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丹东－锡林浩特（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，丹锡高速）：丹东－海城－盘锦－锦州－朝阳－赤峰－锡林浩特，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960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荣成－乌海（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，荣乌高速）：荣成－文登－威海－烟台－东营－黄骅－天津－霸州－涞源－朔州－鄂尔多斯－乌海，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1820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联络线一：黄骅－石家庄（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G1811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，黄石高速）：黄骅－沧州－石家庄，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281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青岛－银川（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，青银高速）：青岛－潍坊－淄博－济南－石家庄－太原－离石－靖边－定边－银川，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1600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联络线一：青岛－新河（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G2011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，青新高速）：青岛－新河，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109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联络线二：定边－武威（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G2012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，定武高速）：定边－中宁－武威，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302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青岛－兰州（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，青兰高速）：青岛－莱芜－泰安－聊城－邯郸－长治－临汾－富县－庆阳－平凉－定西－兰州，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1795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连云港－霍尔果斯（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，连霍高速）：连云港－徐州－商丘－开封－郑州－洛阳－西安－宝鸡－天水－兰州－武威－嘉峪关－哈密－吐鲁番－乌鲁木齐－奎屯－霍尔果斯（口岸），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4280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联络线一：吐鲁番－和田（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G3012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，吐和高速）：吐鲁番－库尔勒－库车－阿克苏－喀什－和田，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1931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联络线二：喀什－伊尔克什坦（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G3013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，喀伊高速公路）：喀什－伊尔克什坦，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214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联络线三：奎屯－阿勒泰（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G3014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，奎阿高速）：奎屯－克拉玛依－阿勒泰，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128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联络线四：奎屯－塔城（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G3015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，奎塔高速）：奎屯－克拉玛依－塔城－巴克图（口岸），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368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联络线五：清水河－伊宁（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G3016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，清伊高速）：清水河－伊宁，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53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联络线六：金昌－武威（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G3017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，金武高速公路）：金昌－武威，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73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南京－洛阳（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，宁洛高速）：南京－蚌埠－阜阳－周口－漯河－平顶山－洛阳，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712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上海－西安（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，沪陕高速）：上海－崇明－南通－扬州－南京－合肥－六安－信阳－南阳－商州－西安，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1490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联络线一：扬州－溧阳（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G4011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，扬溧高速）：扬州－镇江－溧阳，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上海－成都（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，沪蓉高速）：上海－苏州－无锡－常州－南京－合肥－六安－麻城－武汉－孝感－荆门－宜昌－万州－垫江－南充－遂宁－成都，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1960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9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联络线一：合肥－安庆（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G4212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，合安高速）：合肥－安庆，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150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上海－重庆（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，沪渝高速）：上海－湖州－宣城－芜湖－铜陵－安庆－黄梅－黄石－武汉－荆州－宜昌－恩施－忠县－垫江－重庆，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1900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9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联络线一：芜湖－合肥（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G5011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，芜合高速）：芜湖－巢湖－合肥，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联络线二：重庆－成都（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G5013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，渝蓉高速）：重庆－安岳－乐至－成都，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253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杭州－瑞丽（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，杭瑞高速）：杭州－黄山－景德镇－九江－咸宁－岳阳－常德－吉首－遵义－毕节－六盘水－曲靖－昆明－楚雄－大理－保山－瑞丽（口岸），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3405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联络线一：大理－丽江（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G5611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，大丽高速）：大理－丽江，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204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上海－昆明（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G60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，沪昆高速）：上海－杭州－金华－衢州－上饶－鹰潭－南昌－宜春－株洲－湘潭－邵阳－怀化－麻江－贵阳－安顺－曲靖－昆明，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2370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福州－银川（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，福银高速）：福州－南平－南城－南昌－九江－黄梅－黄石－武汉－孝感－襄樊－十堰－商州－西安－平凉－中宁－银川，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2485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联络线一：十堰－天水（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7011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，十天高速）：十堰－天水，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750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泉州－南宁（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，泉南高速）：泉州－永安－吉安－衡阳－永州－桂林－柳州－南宁，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1635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联络线一：南宁－友谊关（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G7211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，南友高速）：南宁－友谊关（口岸），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180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厦门－成都（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，厦蓉高速）：厦门－漳州－龙岩－瑞金－赣州－郴州－桂林－麻江－贵阳－毕节－泸州－隆昌－内江－成都，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2295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汕头－昆明（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，汕昆高速）：汕头－梅州－韶关－贺州－柳州－河池－兴义－石林－昆明，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1710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广州－昆明（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G80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，广昆高速）：广州－肇庆－梧州－玉林－南宁－百色－富宁－开远－石林－昆明，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1610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联络线一：开远－河口（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G8011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，开河高速）：开远－河口（口岸），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141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</a:t>
            </a:r>
            <a:r>
              <a:rPr lang="zh-CN" altLang="zh-CN" sz="900" dirty="0" smtClean="0">
                <a:latin typeface="微软雅黑"/>
                <a:ea typeface="微软雅黑"/>
                <a:cs typeface="微软雅黑"/>
              </a:rPr>
              <a:t>。</a:t>
            </a:r>
            <a:endParaRPr lang="zh-CN" altLang="zh-CN" sz="9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483544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2.7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西航石化流动加油站和撬装加油站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252" name=" 252"/>
          <p:cNvSpPr/>
          <p:nvPr/>
        </p:nvSpPr>
        <p:spPr>
          <a:xfrm>
            <a:off x="2000525" y="2694098"/>
            <a:ext cx="4592320" cy="234315"/>
          </a:xfrm>
          <a:prstGeom prst="mathPlus">
            <a:avLst>
              <a:gd name="adj1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94" tIns="45645" rIns="91294" bIns="45645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249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5833557" y="5329149"/>
            <a:ext cx="928695" cy="1278026"/>
            <a:chOff x="642910" y="3143254"/>
            <a:chExt cx="928695" cy="1278026"/>
          </a:xfrm>
        </p:grpSpPr>
        <p:pic>
          <p:nvPicPr>
            <p:cNvPr id="76" name="图片 75" descr="timg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910" y="3143254"/>
              <a:ext cx="928695" cy="92869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  <p:sp>
          <p:nvSpPr>
            <p:cNvPr id="66" name="Rounded Rectangle 32"/>
            <p:cNvSpPr/>
            <p:nvPr/>
          </p:nvSpPr>
          <p:spPr>
            <a:xfrm>
              <a:off x="750067" y="421482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Source Sans Pro ExtraLight" panose="020B0303030403020204"/>
                </a:rPr>
                <a:t>中国石化</a:t>
              </a:r>
              <a:endParaRPr lang="en-US" sz="9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Source Sans Pro ExtraLight" panose="020B0303030403020204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582166" y="5332310"/>
            <a:ext cx="928694" cy="1285884"/>
            <a:chOff x="642910" y="1285866"/>
            <a:chExt cx="928694" cy="1285884"/>
          </a:xfrm>
        </p:grpSpPr>
        <p:sp>
          <p:nvSpPr>
            <p:cNvPr id="67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</a:t>
              </a:r>
              <a:r>
                <a:rPr lang="zh-CN" altLang="en-US" sz="900" b="1" dirty="0" smtClean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 支付</a:t>
              </a: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宝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71" name="图片 70" descr="timg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2910" y="1285866"/>
              <a:ext cx="928694" cy="92869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</p:pic>
      </p:grpSp>
      <p:grpSp>
        <p:nvGrpSpPr>
          <p:cNvPr id="80" name="组合 79"/>
          <p:cNvGrpSpPr/>
          <p:nvPr/>
        </p:nvGrpSpPr>
        <p:grpSpPr>
          <a:xfrm>
            <a:off x="6880398" y="5329149"/>
            <a:ext cx="928695" cy="1278026"/>
            <a:chOff x="1928794" y="3143254"/>
            <a:chExt cx="928695" cy="1278026"/>
          </a:xfrm>
        </p:grpSpPr>
        <p:pic>
          <p:nvPicPr>
            <p:cNvPr id="78" name="图片 77" descr="timg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8794" y="3143254"/>
              <a:ext cx="928695" cy="92869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  <p:sp>
          <p:nvSpPr>
            <p:cNvPr id="79" name="Rounded Rectangle 32"/>
            <p:cNvSpPr/>
            <p:nvPr/>
          </p:nvSpPr>
          <p:spPr>
            <a:xfrm>
              <a:off x="2035951" y="421482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中国石油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2690122" y="5332310"/>
            <a:ext cx="928370" cy="1285884"/>
            <a:chOff x="642910" y="1285866"/>
            <a:chExt cx="928694" cy="1285884"/>
          </a:xfrm>
        </p:grpSpPr>
        <p:sp>
          <p:nvSpPr>
            <p:cNvPr id="91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 </a:t>
              </a:r>
              <a:r>
                <a:rPr lang="zh-CN" altLang="en-US" sz="900" b="1" dirty="0" smtClean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银联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92" name="图片 91" descr="timg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2910" y="1285866"/>
              <a:ext cx="928694" cy="928694"/>
            </a:xfrm>
            <a:prstGeom prst="roundRect">
              <a:avLst>
                <a:gd name="adj" fmla="val 11708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</p:grpSp>
      <p:grpSp>
        <p:nvGrpSpPr>
          <p:cNvPr id="93" name="组合 92"/>
          <p:cNvGrpSpPr/>
          <p:nvPr/>
        </p:nvGrpSpPr>
        <p:grpSpPr>
          <a:xfrm>
            <a:off x="3736804" y="5346580"/>
            <a:ext cx="923925" cy="1285884"/>
            <a:chOff x="645209" y="1285866"/>
            <a:chExt cx="924096" cy="1285884"/>
          </a:xfrm>
        </p:grpSpPr>
        <p:sp>
          <p:nvSpPr>
            <p:cNvPr id="94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百度地图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95" name="图片 94" descr="timg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5209" y="1285866"/>
              <a:ext cx="924096" cy="928694"/>
            </a:xfrm>
            <a:prstGeom prst="roundRect">
              <a:avLst>
                <a:gd name="adj" fmla="val 152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</p:grpSp>
      <p:grpSp>
        <p:nvGrpSpPr>
          <p:cNvPr id="96" name="组合 95"/>
          <p:cNvGrpSpPr/>
          <p:nvPr/>
        </p:nvGrpSpPr>
        <p:grpSpPr>
          <a:xfrm>
            <a:off x="1629172" y="5343550"/>
            <a:ext cx="928370" cy="1271434"/>
            <a:chOff x="642910" y="1300316"/>
            <a:chExt cx="928694" cy="1271434"/>
          </a:xfrm>
        </p:grpSpPr>
        <p:sp>
          <p:nvSpPr>
            <p:cNvPr id="97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 </a:t>
              </a:r>
              <a:r>
                <a:rPr lang="zh-CN" altLang="en-US" sz="900" b="1" dirty="0" smtClean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腾讯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99" name="图片 98" descr="C:\Users\DELL\Desktop\腾讯.jpg腾讯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642910" y="1300316"/>
              <a:ext cx="928694" cy="899795"/>
            </a:xfrm>
            <a:prstGeom prst="roundRect">
              <a:avLst>
                <a:gd name="adj" fmla="val 14561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</p:pic>
      </p:grpSp>
      <p:pic>
        <p:nvPicPr>
          <p:cNvPr id="9" name="图片 8" descr="C:\Users\DELL\Desktop\图片1.png图片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8973655" y="5329761"/>
            <a:ext cx="2654935" cy="928370"/>
          </a:xfrm>
          <a:prstGeom prst="roundRect">
            <a:avLst>
              <a:gd name="adj" fmla="val 152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grpSp>
        <p:nvGrpSpPr>
          <p:cNvPr id="107" name="组合 106"/>
          <p:cNvGrpSpPr/>
          <p:nvPr/>
        </p:nvGrpSpPr>
        <p:grpSpPr>
          <a:xfrm>
            <a:off x="7927080" y="5329148"/>
            <a:ext cx="928694" cy="1285884"/>
            <a:chOff x="614370" y="1271597"/>
            <a:chExt cx="928694" cy="1285884"/>
          </a:xfrm>
        </p:grpSpPr>
        <p:sp>
          <p:nvSpPr>
            <p:cNvPr id="108" name="Rounded Rectangle 32"/>
            <p:cNvSpPr/>
            <p:nvPr/>
          </p:nvSpPr>
          <p:spPr>
            <a:xfrm>
              <a:off x="750067" y="2351025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algn="ctr"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</a:t>
              </a:r>
              <a:r>
                <a:rPr lang="zh-CN" altLang="en-US" sz="900" b="1" dirty="0" smtClean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中外运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109" name="图片 108" descr="timg.jp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4370" y="1271597"/>
              <a:ext cx="928694" cy="928694"/>
            </a:xfrm>
            <a:prstGeom prst="roundRect">
              <a:avLst>
                <a:gd name="adj" fmla="val 16667"/>
              </a:avLst>
            </a:prstGeom>
            <a:ln w="31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</p:grpSp>
      <p:sp>
        <p:nvSpPr>
          <p:cNvPr id="10" name="Rounded Rectangle 32"/>
          <p:cNvSpPr/>
          <p:nvPr/>
        </p:nvSpPr>
        <p:spPr>
          <a:xfrm>
            <a:off x="10015286" y="6372468"/>
            <a:ext cx="714375" cy="20637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0" rIns="0" bIns="45710" rtlCol="0" anchor="t"/>
          <a:lstStyle/>
          <a:p>
            <a:pPr defTabSz="91249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rPr>
              <a:t>圆通物流</a:t>
            </a:r>
            <a:endParaRPr lang="en-US" sz="900" b="1" dirty="0">
              <a:solidFill>
                <a:prstClr val="white"/>
              </a:solidFill>
              <a:latin typeface="微软雅黑" panose="020B0503020204020204" charset="-122"/>
              <a:cs typeface="Source Sans Pro ExtraLight" panose="020B0303030403020204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793311" y="5332325"/>
            <a:ext cx="928370" cy="1282659"/>
            <a:chOff x="642910" y="1289091"/>
            <a:chExt cx="928694" cy="1282659"/>
          </a:xfrm>
        </p:grpSpPr>
        <p:sp>
          <p:nvSpPr>
            <p:cNvPr id="14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 </a:t>
              </a:r>
              <a:r>
                <a:rPr lang="zh-CN" altLang="en-US" sz="900" b="1" dirty="0" smtClean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微</a:t>
              </a: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信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15" name="图片 14" descr="timg.jp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2910" y="1289091"/>
              <a:ext cx="928694" cy="922244"/>
            </a:xfrm>
            <a:prstGeom prst="roundRect">
              <a:avLst>
                <a:gd name="adj" fmla="val 14561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</p:pic>
      </p:grpSp>
      <p:pic>
        <p:nvPicPr>
          <p:cNvPr id="3" name="图片 2" descr="1.pic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085" y="3595764"/>
            <a:ext cx="3510439" cy="154104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5" name="图片 4" descr="2.pic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35" y="1441162"/>
            <a:ext cx="2161739" cy="326758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37" name="Rectangle 1"/>
          <p:cNvSpPr/>
          <p:nvPr/>
        </p:nvSpPr>
        <p:spPr>
          <a:xfrm>
            <a:off x="489124" y="4810076"/>
            <a:ext cx="7188179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38" name="Rectangle 3"/>
          <p:cNvSpPr txBox="1">
            <a:spLocks noChangeArrowheads="1"/>
          </p:cNvSpPr>
          <p:nvPr/>
        </p:nvSpPr>
        <p:spPr bwMode="auto">
          <a:xfrm>
            <a:off x="584373" y="4851352"/>
            <a:ext cx="4139024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8</a:t>
            </a:r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西航石化合作伙伴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11" name="图片 10" descr="10.pic_hd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208" y="1441161"/>
            <a:ext cx="4635825" cy="3307909"/>
          </a:xfrm>
          <a:prstGeom prst="rect">
            <a:avLst/>
          </a:prstGeom>
        </p:spPr>
      </p:pic>
      <p:pic>
        <p:nvPicPr>
          <p:cNvPr id="12" name="图片 11" descr="11.pic_hd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602" y="1441160"/>
            <a:ext cx="3536192" cy="204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29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14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 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554788" y="5043170"/>
            <a:ext cx="4203700" cy="484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05. 风险及应对分析 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572250" y="1771650"/>
            <a:ext cx="4370705" cy="97155"/>
            <a:chOff x="10350" y="2715"/>
            <a:chExt cx="6883" cy="663"/>
          </a:xfrm>
        </p:grpSpPr>
        <p:sp>
          <p:nvSpPr>
            <p:cNvPr id="6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350" y="2659063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5680" y="1952625"/>
            <a:ext cx="7843520" cy="461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en-US" altLang="ko-KR" sz="4000" spc="-150" dirty="0">
                <a:effectLst/>
                <a:latin typeface="微软雅黑" panose="020B0503020204020204" charset="-122"/>
                <a:ea typeface="微软雅黑" panose="020B0503020204020204" charset="-122"/>
              </a:rPr>
              <a:t>项目合作</a:t>
            </a:r>
            <a:r>
              <a:rPr lang="en-US" altLang="ko-KR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方案</a:t>
            </a:r>
            <a:endParaRPr lang="en-US" altLang="ko-KR" sz="6000" spc="-15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1125538" y="2727325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企业特点和合作方案介绍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95500" y="3837521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40697" y="3905605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3" name="Freeform 67"/>
          <p:cNvSpPr>
            <a:spLocks noEditPoints="1"/>
          </p:cNvSpPr>
          <p:nvPr/>
        </p:nvSpPr>
        <p:spPr bwMode="auto">
          <a:xfrm>
            <a:off x="2699068" y="3855720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3.</a:t>
            </a:r>
            <a:r>
              <a:rPr lang="zh-CN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案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3.1 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企业车队管理现状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2766617" y="5822951"/>
            <a:ext cx="596317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defTabSz="91249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为企业车主结算：</a:t>
            </a:r>
            <a:r>
              <a:rPr lang="en-US" altLang="zh-CN" sz="2000" b="1" dirty="0">
                <a:solidFill>
                  <a:srgbClr val="FD6C01"/>
                </a:solidFill>
                <a:latin typeface="微软雅黑" panose="020B0503020204020204" charset="-122"/>
                <a:ea typeface="微软雅黑" panose="020B0503020204020204" charset="-122"/>
              </a:rPr>
              <a:t>30%—</a:t>
            </a:r>
            <a:r>
              <a:rPr lang="en-US" altLang="zh-CN" sz="2000" b="1" dirty="0" smtClean="0">
                <a:solidFill>
                  <a:srgbClr val="FD6C01"/>
                </a:solidFill>
                <a:latin typeface="微软雅黑" panose="020B0503020204020204" charset="-122"/>
                <a:ea typeface="微软雅黑" panose="020B0503020204020204" charset="-122"/>
              </a:rPr>
              <a:t>75%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用加油卡用于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加油结算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54" name="组合 153"/>
          <p:cNvGrpSpPr/>
          <p:nvPr/>
        </p:nvGrpSpPr>
        <p:grpSpPr>
          <a:xfrm>
            <a:off x="5028565" y="1887855"/>
            <a:ext cx="1421130" cy="1163320"/>
            <a:chOff x="7919" y="3242"/>
            <a:chExt cx="2238" cy="1832"/>
          </a:xfrm>
        </p:grpSpPr>
        <p:sp>
          <p:nvSpPr>
            <p:cNvPr id="131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rgbClr val="FF8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7919" y="3856"/>
              <a:ext cx="2239" cy="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企业车队</a:t>
              </a:r>
            </a:p>
          </p:txBody>
        </p:sp>
      </p:grpSp>
      <p:sp>
        <p:nvSpPr>
          <p:cNvPr id="152" name="Oval 45"/>
          <p:cNvSpPr/>
          <p:nvPr/>
        </p:nvSpPr>
        <p:spPr>
          <a:xfrm>
            <a:off x="2005965" y="1887538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1876743" y="2277110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grpSp>
        <p:nvGrpSpPr>
          <p:cNvPr id="155" name="组合 154"/>
          <p:cNvGrpSpPr/>
          <p:nvPr/>
        </p:nvGrpSpPr>
        <p:grpSpPr>
          <a:xfrm>
            <a:off x="8094980" y="1887538"/>
            <a:ext cx="1421765" cy="1163955"/>
            <a:chOff x="7920" y="3242"/>
            <a:chExt cx="2239" cy="1833"/>
          </a:xfrm>
        </p:grpSpPr>
        <p:sp>
          <p:nvSpPr>
            <p:cNvPr id="156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7920" y="3640"/>
              <a:ext cx="2239" cy="1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中石油</a:t>
              </a:r>
            </a:p>
            <a:p>
              <a:pPr algn="ctr"/>
              <a:r>
                <a:rPr lang="en-US" altLang="zh-CN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/</a:t>
              </a:r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石化</a:t>
              </a:r>
            </a:p>
          </p:txBody>
        </p:sp>
      </p:grpSp>
      <p:grpSp>
        <p:nvGrpSpPr>
          <p:cNvPr id="171" name="组合 170"/>
          <p:cNvGrpSpPr/>
          <p:nvPr/>
        </p:nvGrpSpPr>
        <p:grpSpPr>
          <a:xfrm>
            <a:off x="6340475" y="2116455"/>
            <a:ext cx="1822450" cy="292735"/>
            <a:chOff x="9985" y="3603"/>
            <a:chExt cx="2870" cy="461"/>
          </a:xfrm>
        </p:grpSpPr>
        <p:cxnSp>
          <p:nvCxnSpPr>
            <p:cNvPr id="158" name="直接箭头连接符 157"/>
            <p:cNvCxnSpPr/>
            <p:nvPr/>
          </p:nvCxnSpPr>
          <p:spPr>
            <a:xfrm>
              <a:off x="9985" y="4064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rgbClr val="EA8010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sp>
          <p:nvSpPr>
            <p:cNvPr id="159" name="Rectangle 10"/>
            <p:cNvSpPr>
              <a:spLocks noChangeArrowheads="1"/>
            </p:cNvSpPr>
            <p:nvPr/>
          </p:nvSpPr>
          <p:spPr bwMode="auto">
            <a:xfrm>
              <a:off x="9985" y="3603"/>
              <a:ext cx="2871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预付款，购加油卡</a:t>
              </a:r>
            </a:p>
          </p:txBody>
        </p:sp>
      </p:grpSp>
      <p:grpSp>
        <p:nvGrpSpPr>
          <p:cNvPr id="172" name="组合 171"/>
          <p:cNvGrpSpPr/>
          <p:nvPr/>
        </p:nvGrpSpPr>
        <p:grpSpPr>
          <a:xfrm>
            <a:off x="6321425" y="2600325"/>
            <a:ext cx="1822450" cy="329565"/>
            <a:chOff x="9955" y="4365"/>
            <a:chExt cx="2870" cy="519"/>
          </a:xfrm>
        </p:grpSpPr>
        <p:sp>
          <p:nvSpPr>
            <p:cNvPr id="161" name="Rectangle 10"/>
            <p:cNvSpPr>
              <a:spLocks noChangeArrowheads="1"/>
            </p:cNvSpPr>
            <p:nvPr/>
          </p:nvSpPr>
          <p:spPr bwMode="auto">
            <a:xfrm>
              <a:off x="9955" y="4540"/>
              <a:ext cx="2870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加油卡消费后开发票</a:t>
              </a:r>
            </a:p>
          </p:txBody>
        </p:sp>
        <p:cxnSp>
          <p:nvCxnSpPr>
            <p:cNvPr id="166" name="直接箭头连接符 165"/>
            <p:cNvCxnSpPr/>
            <p:nvPr/>
          </p:nvCxnSpPr>
          <p:spPr>
            <a:xfrm>
              <a:off x="9955" y="4365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rgbClr val="91BA5B"/>
              </a:solidFill>
              <a:prstDash val="solid"/>
              <a:headEnd type="arrow" w="med" len="med"/>
              <a:tailEnd type="none" w="med" len="med"/>
            </a:ln>
            <a:effectLst/>
          </p:spPr>
        </p:cxnSp>
      </p:grpSp>
      <p:grpSp>
        <p:nvGrpSpPr>
          <p:cNvPr id="174" name="组合 173"/>
          <p:cNvGrpSpPr/>
          <p:nvPr/>
        </p:nvGrpSpPr>
        <p:grpSpPr>
          <a:xfrm>
            <a:off x="3307080" y="2116455"/>
            <a:ext cx="1822450" cy="292735"/>
            <a:chOff x="5208" y="3603"/>
            <a:chExt cx="2870" cy="461"/>
          </a:xfrm>
        </p:grpSpPr>
        <p:sp>
          <p:nvSpPr>
            <p:cNvPr id="163" name="Rectangle 10"/>
            <p:cNvSpPr>
              <a:spLocks noChangeArrowheads="1"/>
            </p:cNvSpPr>
            <p:nvPr/>
          </p:nvSpPr>
          <p:spPr bwMode="auto">
            <a:xfrm>
              <a:off x="5209" y="3603"/>
              <a:ext cx="2869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交易完后付款</a:t>
              </a:r>
            </a:p>
          </p:txBody>
        </p:sp>
        <p:cxnSp>
          <p:nvCxnSpPr>
            <p:cNvPr id="168" name="直接箭头连接符 167"/>
            <p:cNvCxnSpPr/>
            <p:nvPr/>
          </p:nvCxnSpPr>
          <p:spPr>
            <a:xfrm>
              <a:off x="5208" y="4064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rgbClr val="EA8010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173" name="组合 172"/>
          <p:cNvGrpSpPr/>
          <p:nvPr/>
        </p:nvGrpSpPr>
        <p:grpSpPr>
          <a:xfrm>
            <a:off x="3307080" y="2600325"/>
            <a:ext cx="1822450" cy="329565"/>
            <a:chOff x="5208" y="4365"/>
            <a:chExt cx="2870" cy="519"/>
          </a:xfrm>
        </p:grpSpPr>
        <p:sp>
          <p:nvSpPr>
            <p:cNvPr id="165" name="Rectangle 10"/>
            <p:cNvSpPr>
              <a:spLocks noChangeArrowheads="1"/>
            </p:cNvSpPr>
            <p:nvPr/>
          </p:nvSpPr>
          <p:spPr bwMode="auto">
            <a:xfrm>
              <a:off x="5208" y="4540"/>
              <a:ext cx="2870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开发票</a:t>
              </a:r>
            </a:p>
          </p:txBody>
        </p:sp>
        <p:cxnSp>
          <p:nvCxnSpPr>
            <p:cNvPr id="169" name="直接箭头连接符 168"/>
            <p:cNvCxnSpPr/>
            <p:nvPr/>
          </p:nvCxnSpPr>
          <p:spPr>
            <a:xfrm>
              <a:off x="5208" y="4365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rgbClr val="91BA5B"/>
              </a:solidFill>
              <a:prstDash val="solid"/>
              <a:headEnd type="arrow" w="med" len="med"/>
              <a:tailEnd type="none" w="med" len="med"/>
            </a:ln>
            <a:effectLst/>
          </p:spPr>
        </p:cxnSp>
      </p:grpSp>
      <p:grpSp>
        <p:nvGrpSpPr>
          <p:cNvPr id="202" name="组合 201"/>
          <p:cNvGrpSpPr/>
          <p:nvPr/>
        </p:nvGrpSpPr>
        <p:grpSpPr>
          <a:xfrm>
            <a:off x="3136265" y="3292475"/>
            <a:ext cx="5549900" cy="1669415"/>
            <a:chOff x="4939" y="5455"/>
            <a:chExt cx="8740" cy="2629"/>
          </a:xfrm>
        </p:grpSpPr>
        <p:sp>
          <p:nvSpPr>
            <p:cNvPr id="31" name="加号"/>
            <p:cNvSpPr/>
            <p:nvPr/>
          </p:nvSpPr>
          <p:spPr>
            <a:xfrm>
              <a:off x="4968" y="5455"/>
              <a:ext cx="8208" cy="576"/>
            </a:xfrm>
            <a:prstGeom prst="mathPlus">
              <a:avLst>
                <a:gd name="adj1" fmla="val 9220"/>
              </a:avLst>
            </a:prstGeom>
            <a:solidFill>
              <a:srgbClr val="415463"/>
            </a:solidFill>
            <a:ln>
              <a:solidFill>
                <a:srgbClr val="415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294" tIns="45645" rIns="91294" bIns="45645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24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201" name="组合 200"/>
            <p:cNvGrpSpPr/>
            <p:nvPr/>
          </p:nvGrpSpPr>
          <p:grpSpPr>
            <a:xfrm>
              <a:off x="4939" y="5703"/>
              <a:ext cx="8740" cy="2381"/>
              <a:chOff x="4939" y="5703"/>
              <a:chExt cx="8740" cy="2381"/>
            </a:xfrm>
          </p:grpSpPr>
          <p:grpSp>
            <p:nvGrpSpPr>
              <p:cNvPr id="200" name="组合 199"/>
              <p:cNvGrpSpPr/>
              <p:nvPr/>
            </p:nvGrpSpPr>
            <p:grpSpPr>
              <a:xfrm>
                <a:off x="6042" y="5703"/>
                <a:ext cx="6060" cy="1349"/>
                <a:chOff x="6042" y="5689"/>
                <a:chExt cx="6060" cy="1006"/>
              </a:xfrm>
            </p:grpSpPr>
            <p:cxnSp>
              <p:nvCxnSpPr>
                <p:cNvPr id="198" name="直接连接符 197"/>
                <p:cNvCxnSpPr/>
                <p:nvPr/>
              </p:nvCxnSpPr>
              <p:spPr>
                <a:xfrm>
                  <a:off x="6042" y="5689"/>
                  <a:ext cx="0" cy="1007"/>
                </a:xfrm>
                <a:prstGeom prst="line">
                  <a:avLst/>
                </a:prstGeom>
                <a:solidFill>
                  <a:schemeClr val="accent1"/>
                </a:solidFill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99" name="直接连接符 198"/>
                <p:cNvCxnSpPr/>
                <p:nvPr/>
              </p:nvCxnSpPr>
              <p:spPr>
                <a:xfrm>
                  <a:off x="12102" y="5689"/>
                  <a:ext cx="0" cy="1007"/>
                </a:xfrm>
                <a:prstGeom prst="line">
                  <a:avLst/>
                </a:prstGeom>
                <a:solidFill>
                  <a:schemeClr val="accent1"/>
                </a:solidFill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cxnSp>
            <p:nvCxnSpPr>
              <p:cNvPr id="32" name="直接连接符 31"/>
              <p:cNvCxnSpPr/>
              <p:nvPr/>
            </p:nvCxnSpPr>
            <p:spPr>
              <a:xfrm>
                <a:off x="6043" y="5713"/>
                <a:ext cx="0" cy="1007"/>
              </a:xfrm>
              <a:prstGeom prst="line">
                <a:avLst/>
              </a:prstGeom>
              <a:solidFill>
                <a:schemeClr val="accent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85" name="组合 184"/>
              <p:cNvGrpSpPr/>
              <p:nvPr/>
            </p:nvGrpSpPr>
            <p:grpSpPr>
              <a:xfrm>
                <a:off x="4939" y="7419"/>
                <a:ext cx="8740" cy="665"/>
                <a:chOff x="1880" y="7790"/>
                <a:chExt cx="8740" cy="665"/>
              </a:xfrm>
            </p:grpSpPr>
            <p:sp>
              <p:nvSpPr>
                <p:cNvPr id="183" name="Oval 45"/>
                <p:cNvSpPr/>
                <p:nvPr/>
              </p:nvSpPr>
              <p:spPr>
                <a:xfrm>
                  <a:off x="2302" y="7790"/>
                  <a:ext cx="1396" cy="665"/>
                </a:xfrm>
                <a:prstGeom prst="round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84" name="文本框 183"/>
                <p:cNvSpPr txBox="1"/>
                <p:nvPr/>
              </p:nvSpPr>
              <p:spPr>
                <a:xfrm>
                  <a:off x="1880" y="7850"/>
                  <a:ext cx="2239" cy="5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grpFill/>
                    </a14:hiddenFill>
                  </a:ext>
                </a:extLst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400" b="1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企业车主</a:t>
                  </a:r>
                </a:p>
              </p:txBody>
            </p:sp>
            <p:sp>
              <p:nvSpPr>
                <p:cNvPr id="205" name="Oval 45"/>
                <p:cNvSpPr/>
                <p:nvPr/>
              </p:nvSpPr>
              <p:spPr>
                <a:xfrm>
                  <a:off x="5315" y="7790"/>
                  <a:ext cx="1396" cy="665"/>
                </a:xfrm>
                <a:prstGeom prst="round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06" name="文本框 205"/>
                <p:cNvSpPr txBox="1"/>
                <p:nvPr/>
              </p:nvSpPr>
              <p:spPr>
                <a:xfrm>
                  <a:off x="8381" y="7850"/>
                  <a:ext cx="2239" cy="5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grpFill/>
                    </a14:hiddenFill>
                  </a:ext>
                </a:extLst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400" b="1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企业车主</a:t>
                  </a:r>
                </a:p>
              </p:txBody>
            </p:sp>
            <p:sp>
              <p:nvSpPr>
                <p:cNvPr id="207" name="Oval 45"/>
                <p:cNvSpPr/>
                <p:nvPr/>
              </p:nvSpPr>
              <p:spPr>
                <a:xfrm>
                  <a:off x="8345" y="7790"/>
                  <a:ext cx="1396" cy="665"/>
                </a:xfrm>
                <a:prstGeom prst="round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</p:grpSp>
          <p:cxnSp>
            <p:nvCxnSpPr>
              <p:cNvPr id="187" name="直接连接符 186"/>
              <p:cNvCxnSpPr/>
              <p:nvPr/>
            </p:nvCxnSpPr>
            <p:spPr>
              <a:xfrm>
                <a:off x="12103" y="5713"/>
                <a:ext cx="0" cy="1007"/>
              </a:xfrm>
              <a:prstGeom prst="line">
                <a:avLst/>
              </a:prstGeom>
              <a:solidFill>
                <a:schemeClr val="accent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90" name="文本框 189"/>
              <p:cNvSpPr txBox="1"/>
              <p:nvPr/>
            </p:nvSpPr>
            <p:spPr>
              <a:xfrm>
                <a:off x="10983" y="7500"/>
                <a:ext cx="2239" cy="5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企业车主</a:t>
                </a:r>
              </a:p>
            </p:txBody>
          </p:sp>
          <p:sp>
            <p:nvSpPr>
              <p:cNvPr id="191" name="Rectangle 10"/>
              <p:cNvSpPr>
                <a:spLocks noChangeArrowheads="1"/>
              </p:cNvSpPr>
              <p:nvPr/>
            </p:nvSpPr>
            <p:spPr bwMode="auto">
              <a:xfrm>
                <a:off x="8063" y="6031"/>
                <a:ext cx="596" cy="160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lIns="0" tIns="0" rIns="0" bIns="0" anchor="b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现金支付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加油卡支付</a:t>
                </a:r>
              </a:p>
            </p:txBody>
          </p:sp>
          <p:sp>
            <p:nvSpPr>
              <p:cNvPr id="192" name="Rectangle 10"/>
              <p:cNvSpPr>
                <a:spLocks noChangeArrowheads="1"/>
              </p:cNvSpPr>
              <p:nvPr/>
            </p:nvSpPr>
            <p:spPr bwMode="auto">
              <a:xfrm>
                <a:off x="9502" y="6031"/>
                <a:ext cx="596" cy="160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lIns="0" tIns="0" rIns="0" bIns="0" anchor="b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收货回单</a:t>
                </a: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加油卡回收</a:t>
                </a:r>
              </a:p>
            </p:txBody>
          </p:sp>
          <p:cxnSp>
            <p:nvCxnSpPr>
              <p:cNvPr id="193" name="直接连接符 192"/>
              <p:cNvCxnSpPr/>
              <p:nvPr/>
            </p:nvCxnSpPr>
            <p:spPr>
              <a:xfrm>
                <a:off x="8940" y="6031"/>
                <a:ext cx="0" cy="1007"/>
              </a:xfrm>
              <a:prstGeom prst="line">
                <a:avLst/>
              </a:prstGeom>
              <a:solidFill>
                <a:schemeClr val="accent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4" name="直接连接符 193"/>
              <p:cNvCxnSpPr/>
              <p:nvPr/>
            </p:nvCxnSpPr>
            <p:spPr>
              <a:xfrm>
                <a:off x="9221" y="6031"/>
                <a:ext cx="0" cy="1007"/>
              </a:xfrm>
              <a:prstGeom prst="line">
                <a:avLst/>
              </a:prstGeom>
              <a:solidFill>
                <a:schemeClr val="accent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arrow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97" name="文本框 196"/>
              <p:cNvSpPr txBox="1"/>
              <p:nvPr/>
            </p:nvSpPr>
            <p:spPr>
              <a:xfrm>
                <a:off x="7953" y="7500"/>
                <a:ext cx="2239" cy="5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企业车主</a:t>
                </a:r>
              </a:p>
            </p:txBody>
          </p:sp>
          <p:sp>
            <p:nvSpPr>
              <p:cNvPr id="208" name="文本框 207"/>
              <p:cNvSpPr txBox="1"/>
              <p:nvPr/>
            </p:nvSpPr>
            <p:spPr>
              <a:xfrm>
                <a:off x="10983" y="7500"/>
                <a:ext cx="2239" cy="5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企业车主</a:t>
                </a:r>
              </a:p>
            </p:txBody>
          </p:sp>
        </p:grp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6572250" y="1676400"/>
            <a:ext cx="4370388" cy="420688"/>
            <a:chOff x="10350" y="2715"/>
            <a:chExt cx="6883" cy="663"/>
          </a:xfrm>
        </p:grpSpPr>
        <p:sp>
          <p:nvSpPr>
            <p:cNvPr id="12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9219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41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16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请允许我告诉您，为什么我们是您最好的选择！</a:t>
              </a:r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kumimoji="1" lang="zh-CN" altLang="en-US" sz="2400" kern="0" dirty="0" smtClean="0">
              <a:solidFill>
                <a:srgbClr val="EA8010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02. 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14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 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554788" y="5033010"/>
            <a:ext cx="4203700" cy="484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05. 风险及应对分析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3.2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企业用油管理痛点及西航石化优势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106" name="组合 105"/>
          <p:cNvGrpSpPr/>
          <p:nvPr/>
        </p:nvGrpSpPr>
        <p:grpSpPr>
          <a:xfrm>
            <a:off x="2445193" y="1985526"/>
            <a:ext cx="619125" cy="1477010"/>
            <a:chOff x="5240534" y="1758785"/>
            <a:chExt cx="619125" cy="1477010"/>
          </a:xfrm>
        </p:grpSpPr>
        <p:sp>
          <p:nvSpPr>
            <p:cNvPr id="107" name="圆角矩形 106"/>
            <p:cNvSpPr/>
            <p:nvPr/>
          </p:nvSpPr>
          <p:spPr>
            <a:xfrm rot="5400000">
              <a:off x="4811591" y="2187727"/>
              <a:ext cx="1477010" cy="619125"/>
            </a:xfrm>
            <a:prstGeom prst="roundRect">
              <a:avLst>
                <a:gd name="adj" fmla="val 50000"/>
              </a:avLst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5315704" y="1842867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3128770" y="4536537"/>
            <a:ext cx="619125" cy="1640205"/>
            <a:chOff x="5971736" y="4338371"/>
            <a:chExt cx="619125" cy="1640205"/>
          </a:xfrm>
        </p:grpSpPr>
        <p:sp>
          <p:nvSpPr>
            <p:cNvPr id="110" name="圆角矩形 109"/>
            <p:cNvSpPr/>
            <p:nvPr/>
          </p:nvSpPr>
          <p:spPr>
            <a:xfrm rot="5400000">
              <a:off x="5461196" y="4848911"/>
              <a:ext cx="1640205" cy="619125"/>
            </a:xfrm>
            <a:prstGeom prst="roundRect">
              <a:avLst>
                <a:gd name="adj" fmla="val 50000"/>
              </a:avLst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6047224" y="5444194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3900930" y="3081559"/>
            <a:ext cx="1562735" cy="619125"/>
            <a:chOff x="6448621" y="3179303"/>
            <a:chExt cx="1562735" cy="619125"/>
          </a:xfrm>
        </p:grpSpPr>
        <p:sp>
          <p:nvSpPr>
            <p:cNvPr id="113" name="圆角矩形 112"/>
            <p:cNvSpPr/>
            <p:nvPr/>
          </p:nvSpPr>
          <p:spPr>
            <a:xfrm>
              <a:off x="6448621" y="3179303"/>
              <a:ext cx="1562735" cy="619125"/>
            </a:xfrm>
            <a:prstGeom prst="roundRect">
              <a:avLst>
                <a:gd name="adj" fmla="val 50000"/>
              </a:avLst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7468062" y="3254792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814705" y="4203700"/>
            <a:ext cx="1564640" cy="619125"/>
            <a:chOff x="3819380" y="3938956"/>
            <a:chExt cx="1640205" cy="619125"/>
          </a:xfrm>
        </p:grpSpPr>
        <p:sp>
          <p:nvSpPr>
            <p:cNvPr id="116" name="圆角矩形 115"/>
            <p:cNvSpPr/>
            <p:nvPr/>
          </p:nvSpPr>
          <p:spPr>
            <a:xfrm>
              <a:off x="3819380" y="3938956"/>
              <a:ext cx="1640205" cy="619125"/>
            </a:xfrm>
            <a:prstGeom prst="roundRect">
              <a:avLst>
                <a:gd name="adj" fmla="val 50000"/>
              </a:avLst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3908936" y="4014445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18" name="矩形 117"/>
          <p:cNvSpPr/>
          <p:nvPr/>
        </p:nvSpPr>
        <p:spPr>
          <a:xfrm>
            <a:off x="3176395" y="1956633"/>
            <a:ext cx="2662914" cy="517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开票不及时，有期限</a:t>
            </a:r>
          </a:p>
          <a:p>
            <a:pPr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油卡剩余零钱无法开票</a:t>
            </a:r>
            <a:endParaRPr lang="zh-CN" altLang="en-US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2591169" y="2628900"/>
            <a:ext cx="326390" cy="57150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发票</a:t>
            </a:r>
          </a:p>
        </p:txBody>
      </p:sp>
      <p:sp>
        <p:nvSpPr>
          <p:cNvPr id="125" name="文本框 124"/>
          <p:cNvSpPr txBox="1"/>
          <p:nvPr/>
        </p:nvSpPr>
        <p:spPr>
          <a:xfrm>
            <a:off x="3314434" y="4572000"/>
            <a:ext cx="247650" cy="935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加油卡</a:t>
            </a:r>
          </a:p>
        </p:txBody>
      </p:sp>
      <p:sp>
        <p:nvSpPr>
          <p:cNvPr id="126" name="文本框 125"/>
          <p:cNvSpPr txBox="1"/>
          <p:nvPr/>
        </p:nvSpPr>
        <p:spPr>
          <a:xfrm>
            <a:off x="4017010" y="3227853"/>
            <a:ext cx="742315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价格</a:t>
            </a:r>
          </a:p>
        </p:txBody>
      </p:sp>
      <p:sp>
        <p:nvSpPr>
          <p:cNvPr id="127" name="文本框 126"/>
          <p:cNvSpPr txBox="1"/>
          <p:nvPr/>
        </p:nvSpPr>
        <p:spPr>
          <a:xfrm>
            <a:off x="1587500" y="4350068"/>
            <a:ext cx="742315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资金</a:t>
            </a:r>
          </a:p>
        </p:txBody>
      </p:sp>
      <p:sp>
        <p:nvSpPr>
          <p:cNvPr id="129" name="文本框 128"/>
          <p:cNvSpPr txBox="1"/>
          <p:nvPr/>
        </p:nvSpPr>
        <p:spPr>
          <a:xfrm>
            <a:off x="4955540" y="3841115"/>
            <a:ext cx="441325" cy="1763395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l" eaLnBrk="1" latinLnBrk="0" hangingPunct="1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油卡采购价格高</a:t>
            </a:r>
          </a:p>
          <a:p>
            <a:pPr algn="l" eaLnBrk="1" latinLnBrk="0" hangingPunct="1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几乎没有优惠</a:t>
            </a:r>
          </a:p>
        </p:txBody>
      </p:sp>
      <p:sp>
        <p:nvSpPr>
          <p:cNvPr id="130" name="矩形 129"/>
          <p:cNvSpPr/>
          <p:nvPr/>
        </p:nvSpPr>
        <p:spPr>
          <a:xfrm>
            <a:off x="892175" y="5659120"/>
            <a:ext cx="2128520" cy="517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通用性低</a:t>
            </a:r>
          </a:p>
          <a:p>
            <a:pPr algn="r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丢失或冻结后需人工解锁</a:t>
            </a:r>
            <a:endParaRPr lang="zh-CN" altLang="en-US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814705" y="2794000"/>
            <a:ext cx="441325" cy="126873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r" eaLnBrk="1" latinLnBrk="0" hangingPunct="1"/>
            <a:r>
              <a:rPr lang="zh-CN" altLang="en-US" sz="1400" b="1" dirty="0">
                <a:solidFill>
                  <a:srgbClr val="595959"/>
                </a:solidFill>
                <a:latin typeface="微软雅黑" panose="020B0503020204020204" charset="-122"/>
                <a:sym typeface="+mn-ea"/>
              </a:rPr>
              <a:t> 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垫资额度较大</a:t>
            </a:r>
          </a:p>
          <a:p>
            <a:pPr algn="r" eaLnBrk="1" latinLnBrk="0" hangingPunct="1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资金周转不及时</a:t>
            </a:r>
          </a:p>
        </p:txBody>
      </p:sp>
      <p:sp>
        <p:nvSpPr>
          <p:cNvPr id="145" name="八角星 144"/>
          <p:cNvSpPr/>
          <p:nvPr/>
        </p:nvSpPr>
        <p:spPr>
          <a:xfrm>
            <a:off x="2273935" y="3393440"/>
            <a:ext cx="1743075" cy="1143000"/>
          </a:xfrm>
          <a:prstGeom prst="star8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文本框 145"/>
          <p:cNvSpPr txBox="1"/>
          <p:nvPr/>
        </p:nvSpPr>
        <p:spPr>
          <a:xfrm>
            <a:off x="2588260" y="3801745"/>
            <a:ext cx="1114425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企业痛点</a:t>
            </a:r>
          </a:p>
        </p:txBody>
      </p:sp>
      <p:sp>
        <p:nvSpPr>
          <p:cNvPr id="133" name="矩形 132"/>
          <p:cNvSpPr/>
          <p:nvPr/>
        </p:nvSpPr>
        <p:spPr>
          <a:xfrm>
            <a:off x="7048500" y="4093210"/>
            <a:ext cx="403923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8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线上油卡，方便高效，通用性强</a:t>
            </a:r>
            <a:endParaRPr lang="zh-CN" altLang="en-US" sz="1800" b="1" dirty="0" smtClean="0">
              <a:solidFill>
                <a:srgbClr val="91BA5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4" name="矩形 133"/>
          <p:cNvSpPr/>
          <p:nvPr/>
        </p:nvSpPr>
        <p:spPr>
          <a:xfrm>
            <a:off x="7048500" y="4676775"/>
            <a:ext cx="403923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800" b="1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信用账期长，借款利息低，借用方便</a:t>
            </a:r>
            <a:endParaRPr lang="zh-CN" altLang="en-US" sz="1800" b="1" dirty="0" smtClean="0">
              <a:solidFill>
                <a:srgbClr val="415463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7048500" y="2926080"/>
            <a:ext cx="403923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en-US" altLang="zh-CN" sz="18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及时、按需、全额开发票</a:t>
            </a:r>
            <a:endParaRPr lang="zh-CN" altLang="en-US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7" name="矩形 136"/>
          <p:cNvSpPr/>
          <p:nvPr/>
        </p:nvSpPr>
        <p:spPr>
          <a:xfrm>
            <a:off x="7048500" y="3509645"/>
            <a:ext cx="403923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800" b="1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充值消费均返点，市场最优价格</a:t>
            </a:r>
            <a:endParaRPr lang="zh-CN" altLang="en-US" sz="1800" b="1" dirty="0" smtClean="0">
              <a:solidFill>
                <a:srgbClr val="415463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59" name="组合 158"/>
          <p:cNvGrpSpPr/>
          <p:nvPr/>
        </p:nvGrpSpPr>
        <p:grpSpPr>
          <a:xfrm>
            <a:off x="6862445" y="2118995"/>
            <a:ext cx="4568825" cy="3857625"/>
            <a:chOff x="11377" y="3337"/>
            <a:chExt cx="7195" cy="6075"/>
          </a:xfrm>
        </p:grpSpPr>
        <p:sp>
          <p:nvSpPr>
            <p:cNvPr id="151" name="流程图: 可选过程 150"/>
            <p:cNvSpPr/>
            <p:nvPr/>
          </p:nvSpPr>
          <p:spPr>
            <a:xfrm>
              <a:off x="11377" y="3876"/>
              <a:ext cx="7195" cy="5536"/>
            </a:xfrm>
            <a:prstGeom prst="flowChartAlternateProcess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A801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流程图: 可选过程 146"/>
            <p:cNvSpPr/>
            <p:nvPr/>
          </p:nvSpPr>
          <p:spPr>
            <a:xfrm>
              <a:off x="13481" y="3337"/>
              <a:ext cx="2538" cy="1058"/>
            </a:xfrm>
            <a:prstGeom prst="flowChartAlternateProcess">
              <a:avLst/>
            </a:prstGeom>
            <a:solidFill>
              <a:srgbClr val="EA8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13615" y="3609"/>
              <a:ext cx="2267" cy="9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西航石化优势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50" name="Isosceles Triangle 56"/>
          <p:cNvSpPr/>
          <p:nvPr/>
        </p:nvSpPr>
        <p:spPr>
          <a:xfrm rot="5400000">
            <a:off x="5364480" y="3505200"/>
            <a:ext cx="1896745" cy="738505"/>
          </a:xfrm>
          <a:prstGeom prst="triangl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1000">
                <a:schemeClr val="bg1">
                  <a:lumMod val="75000"/>
                  <a:alpha val="13000"/>
                </a:schemeClr>
              </a:gs>
              <a:gs pos="100000">
                <a:schemeClr val="bg1">
                  <a:lumMod val="50000"/>
                </a:schemeClr>
              </a:gs>
              <a:gs pos="81000">
                <a:schemeClr val="bg1">
                  <a:lumMod val="65000"/>
                  <a:alpha val="89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4" name="矩形 3"/>
          <p:cNvSpPr/>
          <p:nvPr/>
        </p:nvSpPr>
        <p:spPr>
          <a:xfrm>
            <a:off x="7048500" y="5260340"/>
            <a:ext cx="424497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8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线上对账快捷，管理方便，大数据支撑</a:t>
            </a:r>
            <a:endParaRPr lang="zh-CN" altLang="en-US" sz="1800" b="1" dirty="0" smtClean="0">
              <a:solidFill>
                <a:srgbClr val="91BA5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4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900"/>
                            </p:stCondLst>
                            <p:childTnLst>
                              <p:par>
                                <p:cTn id="1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7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2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1649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8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129" grpId="0"/>
      <p:bldP spid="129" grpId="1"/>
      <p:bldP spid="130" grpId="0"/>
      <p:bldP spid="131" grpId="0"/>
      <p:bldP spid="133" grpId="0"/>
      <p:bldP spid="134" grpId="0"/>
      <p:bldP spid="136" grpId="0"/>
      <p:bldP spid="137" grpId="0"/>
      <p:bldP spid="150" grpId="0" bldLvl="0" animBg="1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3.3 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企业用油管理系统概述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15367" name="Group 54"/>
          <p:cNvGrpSpPr/>
          <p:nvPr/>
        </p:nvGrpSpPr>
        <p:grpSpPr bwMode="auto">
          <a:xfrm>
            <a:off x="646430" y="2198370"/>
            <a:ext cx="5798820" cy="3258820"/>
            <a:chOff x="7971596" y="2012514"/>
            <a:chExt cx="3528466" cy="4015541"/>
          </a:xfrm>
        </p:grpSpPr>
        <p:grpSp>
          <p:nvGrpSpPr>
            <p:cNvPr id="15369" name="Group 34"/>
            <p:cNvGrpSpPr/>
            <p:nvPr/>
          </p:nvGrpSpPr>
          <p:grpSpPr bwMode="auto">
            <a:xfrm>
              <a:off x="7971596" y="2012514"/>
              <a:ext cx="3528466" cy="419221"/>
              <a:chOff x="695326" y="2120464"/>
              <a:chExt cx="3528466" cy="419221"/>
            </a:xfrm>
          </p:grpSpPr>
          <p:grpSp>
            <p:nvGrpSpPr>
              <p:cNvPr id="15376" name="Group 35"/>
              <p:cNvGrpSpPr/>
              <p:nvPr/>
            </p:nvGrpSpPr>
            <p:grpSpPr bwMode="auto">
              <a:xfrm>
                <a:off x="695326" y="2120464"/>
                <a:ext cx="3528466" cy="419221"/>
                <a:chOff x="695326" y="2393025"/>
                <a:chExt cx="3528466" cy="419221"/>
              </a:xfrm>
            </p:grpSpPr>
            <p:sp>
              <p:nvSpPr>
                <p:cNvPr id="9" name="Rectangle 37"/>
                <p:cNvSpPr/>
                <p:nvPr/>
              </p:nvSpPr>
              <p:spPr>
                <a:xfrm>
                  <a:off x="695326" y="2393025"/>
                  <a:ext cx="3528466" cy="419221"/>
                </a:xfrm>
                <a:prstGeom prst="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grpSp>
              <p:nvGrpSpPr>
                <p:cNvPr id="15379" name="Group 38"/>
                <p:cNvGrpSpPr/>
                <p:nvPr/>
              </p:nvGrpSpPr>
              <p:grpSpPr bwMode="auto">
                <a:xfrm>
                  <a:off x="836297" y="2542119"/>
                  <a:ext cx="3178964" cy="112874"/>
                  <a:chOff x="830562" y="2506951"/>
                  <a:chExt cx="3178964" cy="112874"/>
                </a:xfrm>
              </p:grpSpPr>
              <p:sp>
                <p:nvSpPr>
                  <p:cNvPr id="18" name="Oval 39"/>
                  <p:cNvSpPr/>
                  <p:nvPr/>
                </p:nvSpPr>
                <p:spPr>
                  <a:xfrm>
                    <a:off x="830562" y="2514365"/>
                    <a:ext cx="57102" cy="10546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23" name="Oval 39"/>
                  <p:cNvSpPr/>
                  <p:nvPr/>
                </p:nvSpPr>
                <p:spPr>
                  <a:xfrm>
                    <a:off x="3952424" y="2506951"/>
                    <a:ext cx="57102" cy="10546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</p:grpSp>
          </p:grpSp>
          <p:sp>
            <p:nvSpPr>
              <p:cNvPr id="37" name="speed"/>
              <p:cNvSpPr txBox="1">
                <a:spLocks noChangeArrowheads="1"/>
              </p:cNvSpPr>
              <p:nvPr/>
            </p:nvSpPr>
            <p:spPr bwMode="auto">
              <a:xfrm>
                <a:off x="1199382" y="2159615"/>
                <a:ext cx="2520354" cy="34764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lIns="0" tIns="0" rIns="0" bIns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zh-CN" altLang="en-US" sz="2000" b="1" dirty="0" smtClean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西航石化</a:t>
                </a:r>
                <a:r>
                  <a:rPr lang="en-US" altLang="ko-KR" sz="2000" b="1" dirty="0" smtClean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-企业</a:t>
                </a:r>
                <a:r>
                  <a:rPr lang="en-US" altLang="ko-KR" sz="20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用油管理系统</a:t>
                </a:r>
              </a:p>
            </p:txBody>
          </p:sp>
        </p:grpSp>
        <p:grpSp>
          <p:nvGrpSpPr>
            <p:cNvPr id="15370" name="Group 44"/>
            <p:cNvGrpSpPr/>
            <p:nvPr/>
          </p:nvGrpSpPr>
          <p:grpSpPr bwMode="auto">
            <a:xfrm>
              <a:off x="7978835" y="2910098"/>
              <a:ext cx="3514286" cy="3117957"/>
              <a:chOff x="695326" y="4076626"/>
              <a:chExt cx="3514286" cy="1907032"/>
            </a:xfrm>
          </p:grpSpPr>
          <p:sp>
            <p:nvSpPr>
              <p:cNvPr id="15374" name="Freeform 5"/>
              <p:cNvSpPr/>
              <p:nvPr/>
            </p:nvSpPr>
            <p:spPr bwMode="auto">
              <a:xfrm>
                <a:off x="695326" y="4076626"/>
                <a:ext cx="133367" cy="1907032"/>
              </a:xfrm>
              <a:custGeom>
                <a:avLst/>
                <a:gdLst>
                  <a:gd name="T0" fmla="*/ 0 w 186"/>
                  <a:gd name="T1" fmla="*/ 0 h 953"/>
                  <a:gd name="T2" fmla="*/ 179 w 186"/>
                  <a:gd name="T3" fmla="*/ 0 h 953"/>
                  <a:gd name="T4" fmla="*/ 185 w 186"/>
                  <a:gd name="T5" fmla="*/ 2 h 953"/>
                  <a:gd name="T6" fmla="*/ 186 w 186"/>
                  <a:gd name="T7" fmla="*/ 7 h 953"/>
                  <a:gd name="T8" fmla="*/ 185 w 186"/>
                  <a:gd name="T9" fmla="*/ 13 h 953"/>
                  <a:gd name="T10" fmla="*/ 179 w 186"/>
                  <a:gd name="T11" fmla="*/ 15 h 953"/>
                  <a:gd name="T12" fmla="*/ 114 w 186"/>
                  <a:gd name="T13" fmla="*/ 15 h 953"/>
                  <a:gd name="T14" fmla="*/ 114 w 186"/>
                  <a:gd name="T15" fmla="*/ 935 h 953"/>
                  <a:gd name="T16" fmla="*/ 179 w 186"/>
                  <a:gd name="T17" fmla="*/ 935 h 953"/>
                  <a:gd name="T18" fmla="*/ 183 w 186"/>
                  <a:gd name="T19" fmla="*/ 936 h 953"/>
                  <a:gd name="T20" fmla="*/ 185 w 186"/>
                  <a:gd name="T21" fmla="*/ 943 h 953"/>
                  <a:gd name="T22" fmla="*/ 179 w 186"/>
                  <a:gd name="T23" fmla="*/ 953 h 953"/>
                  <a:gd name="T24" fmla="*/ 0 w 186"/>
                  <a:gd name="T25" fmla="*/ 953 h 953"/>
                  <a:gd name="T26" fmla="*/ 0 w 186"/>
                  <a:gd name="T27" fmla="*/ 0 h 95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86"/>
                  <a:gd name="T43" fmla="*/ 0 h 953"/>
                  <a:gd name="T44" fmla="*/ 186 w 186"/>
                  <a:gd name="T45" fmla="*/ 953 h 953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86" h="953">
                    <a:moveTo>
                      <a:pt x="0" y="0"/>
                    </a:moveTo>
                    <a:cubicBezTo>
                      <a:pt x="179" y="0"/>
                      <a:pt x="179" y="0"/>
                      <a:pt x="179" y="0"/>
                    </a:cubicBezTo>
                    <a:cubicBezTo>
                      <a:pt x="182" y="0"/>
                      <a:pt x="183" y="1"/>
                      <a:pt x="185" y="2"/>
                    </a:cubicBezTo>
                    <a:cubicBezTo>
                      <a:pt x="186" y="3"/>
                      <a:pt x="186" y="5"/>
                      <a:pt x="186" y="7"/>
                    </a:cubicBezTo>
                    <a:cubicBezTo>
                      <a:pt x="186" y="10"/>
                      <a:pt x="186" y="12"/>
                      <a:pt x="185" y="13"/>
                    </a:cubicBezTo>
                    <a:cubicBezTo>
                      <a:pt x="183" y="15"/>
                      <a:pt x="182" y="15"/>
                      <a:pt x="179" y="15"/>
                    </a:cubicBezTo>
                    <a:cubicBezTo>
                      <a:pt x="114" y="15"/>
                      <a:pt x="114" y="15"/>
                      <a:pt x="114" y="15"/>
                    </a:cubicBezTo>
                    <a:cubicBezTo>
                      <a:pt x="114" y="935"/>
                      <a:pt x="114" y="935"/>
                      <a:pt x="114" y="935"/>
                    </a:cubicBezTo>
                    <a:cubicBezTo>
                      <a:pt x="179" y="935"/>
                      <a:pt x="179" y="935"/>
                      <a:pt x="179" y="935"/>
                    </a:cubicBezTo>
                    <a:cubicBezTo>
                      <a:pt x="183" y="936"/>
                      <a:pt x="183" y="936"/>
                      <a:pt x="183" y="936"/>
                    </a:cubicBezTo>
                    <a:cubicBezTo>
                      <a:pt x="184" y="938"/>
                      <a:pt x="185" y="940"/>
                      <a:pt x="185" y="943"/>
                    </a:cubicBezTo>
                    <a:cubicBezTo>
                      <a:pt x="185" y="947"/>
                      <a:pt x="183" y="950"/>
                      <a:pt x="179" y="953"/>
                    </a:cubicBezTo>
                    <a:cubicBezTo>
                      <a:pt x="0" y="953"/>
                      <a:pt x="0" y="953"/>
                      <a:pt x="0" y="95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75" name="Freeform 8"/>
              <p:cNvSpPr/>
              <p:nvPr/>
            </p:nvSpPr>
            <p:spPr bwMode="auto">
              <a:xfrm>
                <a:off x="4073180" y="4076626"/>
                <a:ext cx="136432" cy="1907032"/>
              </a:xfrm>
              <a:custGeom>
                <a:avLst/>
                <a:gdLst>
                  <a:gd name="T0" fmla="*/ 77 w 190"/>
                  <a:gd name="T1" fmla="*/ 15 h 953"/>
                  <a:gd name="T2" fmla="*/ 8 w 190"/>
                  <a:gd name="T3" fmla="*/ 15 h 953"/>
                  <a:gd name="T4" fmla="*/ 4 w 190"/>
                  <a:gd name="T5" fmla="*/ 8 h 953"/>
                  <a:gd name="T6" fmla="*/ 8 w 190"/>
                  <a:gd name="T7" fmla="*/ 0 h 953"/>
                  <a:gd name="T8" fmla="*/ 190 w 190"/>
                  <a:gd name="T9" fmla="*/ 0 h 953"/>
                  <a:gd name="T10" fmla="*/ 190 w 190"/>
                  <a:gd name="T11" fmla="*/ 953 h 953"/>
                  <a:gd name="T12" fmla="*/ 8 w 190"/>
                  <a:gd name="T13" fmla="*/ 953 h 953"/>
                  <a:gd name="T14" fmla="*/ 2 w 190"/>
                  <a:gd name="T15" fmla="*/ 950 h 953"/>
                  <a:gd name="T16" fmla="*/ 0 w 190"/>
                  <a:gd name="T17" fmla="*/ 944 h 953"/>
                  <a:gd name="T18" fmla="*/ 2 w 190"/>
                  <a:gd name="T19" fmla="*/ 937 h 953"/>
                  <a:gd name="T20" fmla="*/ 8 w 190"/>
                  <a:gd name="T21" fmla="*/ 935 h 953"/>
                  <a:gd name="T22" fmla="*/ 77 w 190"/>
                  <a:gd name="T23" fmla="*/ 935 h 953"/>
                  <a:gd name="T24" fmla="*/ 77 w 190"/>
                  <a:gd name="T25" fmla="*/ 15 h 95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0"/>
                  <a:gd name="T40" fmla="*/ 0 h 953"/>
                  <a:gd name="T41" fmla="*/ 190 w 190"/>
                  <a:gd name="T42" fmla="*/ 953 h 95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0" h="953">
                    <a:moveTo>
                      <a:pt x="77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6" y="13"/>
                      <a:pt x="4" y="10"/>
                      <a:pt x="4" y="8"/>
                    </a:cubicBezTo>
                    <a:cubicBezTo>
                      <a:pt x="4" y="5"/>
                      <a:pt x="6" y="2"/>
                      <a:pt x="8" y="0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190" y="953"/>
                      <a:pt x="190" y="953"/>
                      <a:pt x="190" y="953"/>
                    </a:cubicBezTo>
                    <a:cubicBezTo>
                      <a:pt x="8" y="953"/>
                      <a:pt x="8" y="953"/>
                      <a:pt x="8" y="953"/>
                    </a:cubicBezTo>
                    <a:cubicBezTo>
                      <a:pt x="6" y="953"/>
                      <a:pt x="4" y="952"/>
                      <a:pt x="2" y="950"/>
                    </a:cubicBezTo>
                    <a:cubicBezTo>
                      <a:pt x="1" y="949"/>
                      <a:pt x="0" y="947"/>
                      <a:pt x="0" y="944"/>
                    </a:cubicBezTo>
                    <a:cubicBezTo>
                      <a:pt x="0" y="941"/>
                      <a:pt x="1" y="939"/>
                      <a:pt x="2" y="937"/>
                    </a:cubicBezTo>
                    <a:cubicBezTo>
                      <a:pt x="4" y="935"/>
                      <a:pt x="6" y="935"/>
                      <a:pt x="8" y="935"/>
                    </a:cubicBezTo>
                    <a:cubicBezTo>
                      <a:pt x="77" y="935"/>
                      <a:pt x="77" y="935"/>
                      <a:pt x="77" y="935"/>
                    </a:cubicBezTo>
                    <a:lnTo>
                      <a:pt x="77" y="15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1073150" y="3096260"/>
            <a:ext cx="4946015" cy="2240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266700" algn="l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该系统是西航石化</a:t>
            </a:r>
            <a:r>
              <a:rPr sz="14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历时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2年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多，拜访国内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100+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大、中、小型物流企业，深入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10000+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一线物流货车司机，收集整理真实有效需求，于2016年全国首创推出了智能化企业用油管理SAAS系统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。</a:t>
            </a:r>
          </a:p>
          <a:p>
            <a:pPr marL="0" indent="266700" algn="l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该系统是集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权限管理、用油管理、车辆管理、</a:t>
            </a:r>
            <a:r>
              <a:rPr lang="zh-CN" altLang="en-US"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公司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管理、财务对账、发票开具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等为一体的智能化SAAS系统。</a:t>
            </a:r>
          </a:p>
          <a:p>
            <a:pPr marL="0" indent="266700" algn="l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目前该系统涉及到的云技术等已经申请了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30多项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专利！</a:t>
            </a:r>
          </a:p>
        </p:txBody>
      </p:sp>
      <p:pic>
        <p:nvPicPr>
          <p:cNvPr id="23556" name="Picture 6"/>
          <p:cNvPicPr>
            <a:picLocks noChangeAspect="1"/>
          </p:cNvPicPr>
          <p:nvPr/>
        </p:nvPicPr>
        <p:blipFill>
          <a:blip r:embed="rId2"/>
          <a:srcRect r="-2"/>
          <a:stretch>
            <a:fillRect/>
          </a:stretch>
        </p:blipFill>
        <p:spPr bwMode="auto">
          <a:xfrm>
            <a:off x="7046595" y="1881505"/>
            <a:ext cx="4221480" cy="412813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直接连接符 74"/>
          <p:cNvCxnSpPr/>
          <p:nvPr/>
        </p:nvCxnSpPr>
        <p:spPr>
          <a:xfrm>
            <a:off x="4733925" y="5111750"/>
            <a:ext cx="6985" cy="481965"/>
          </a:xfrm>
          <a:prstGeom prst="line">
            <a:avLst/>
          </a:prstGeom>
          <a:solidFill>
            <a:schemeClr val="accent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3.4</a:t>
            </a:r>
            <a:r>
              <a:rPr 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项目合作方案流程（有返点版）</a:t>
            </a:r>
          </a:p>
        </p:txBody>
      </p:sp>
      <p:grpSp>
        <p:nvGrpSpPr>
          <p:cNvPr id="154" name="组合 153"/>
          <p:cNvGrpSpPr/>
          <p:nvPr/>
        </p:nvGrpSpPr>
        <p:grpSpPr>
          <a:xfrm>
            <a:off x="4018915" y="2602230"/>
            <a:ext cx="1421130" cy="1163320"/>
            <a:chOff x="7919" y="3242"/>
            <a:chExt cx="2238" cy="1832"/>
          </a:xfrm>
        </p:grpSpPr>
        <p:sp>
          <p:nvSpPr>
            <p:cNvPr id="131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rgbClr val="FF8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7919" y="3856"/>
              <a:ext cx="2239" cy="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企业车队</a:t>
              </a:r>
            </a:p>
          </p:txBody>
        </p:sp>
      </p:grpSp>
      <p:sp>
        <p:nvSpPr>
          <p:cNvPr id="153" name="文本框 152"/>
          <p:cNvSpPr txBox="1"/>
          <p:nvPr/>
        </p:nvSpPr>
        <p:spPr>
          <a:xfrm>
            <a:off x="867093" y="29914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grpSp>
        <p:nvGrpSpPr>
          <p:cNvPr id="155" name="组合 154"/>
          <p:cNvGrpSpPr/>
          <p:nvPr/>
        </p:nvGrpSpPr>
        <p:grpSpPr>
          <a:xfrm>
            <a:off x="6711950" y="1723708"/>
            <a:ext cx="1421765" cy="1163955"/>
            <a:chOff x="7920" y="3241"/>
            <a:chExt cx="2239" cy="1833"/>
          </a:xfrm>
        </p:grpSpPr>
        <p:sp>
          <p:nvSpPr>
            <p:cNvPr id="156" name="Oval 45"/>
            <p:cNvSpPr/>
            <p:nvPr/>
          </p:nvSpPr>
          <p:spPr>
            <a:xfrm>
              <a:off x="8123" y="3241"/>
              <a:ext cx="1832" cy="1833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7920" y="3856"/>
              <a:ext cx="2239" cy="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158" name="肘形连接符 157"/>
          <p:cNvCxnSpPr>
            <a:endCxn id="157" idx="1"/>
          </p:cNvCxnSpPr>
          <p:nvPr/>
        </p:nvCxnSpPr>
        <p:spPr>
          <a:xfrm flipV="1">
            <a:off x="4731385" y="2299018"/>
            <a:ext cx="1980565" cy="278447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EA801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59" name="Rectangle 10"/>
          <p:cNvSpPr>
            <a:spLocks noChangeArrowheads="1"/>
          </p:cNvSpPr>
          <p:nvPr/>
        </p:nvSpPr>
        <p:spPr bwMode="auto">
          <a:xfrm>
            <a:off x="4852670" y="2005330"/>
            <a:ext cx="1398270" cy="215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anchor="t" anchorCtr="0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zh-CN" altLang="en-US" sz="1200" b="1" kern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预存油费，</a:t>
            </a: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获取返点</a:t>
            </a:r>
          </a:p>
        </p:txBody>
      </p:sp>
      <p:sp>
        <p:nvSpPr>
          <p:cNvPr id="161" name="Rectangle 10"/>
          <p:cNvSpPr>
            <a:spLocks noChangeArrowheads="1"/>
          </p:cNvSpPr>
          <p:nvPr/>
        </p:nvSpPr>
        <p:spPr bwMode="auto">
          <a:xfrm>
            <a:off x="6045961" y="2414315"/>
            <a:ext cx="766953" cy="6586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anchor="t" anchorCtr="0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zh-CN" altLang="en-US" sz="1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信用账期</a:t>
            </a:r>
            <a:endParaRPr lang="en-US" altLang="zh-CN" sz="1200" b="1" kern="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>
              <a:lnSpc>
                <a:spcPct val="120000"/>
              </a:lnSpc>
              <a:defRPr/>
            </a:pPr>
            <a:r>
              <a:rPr lang="zh-CN" altLang="en-US" sz="1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低息贷款</a:t>
            </a:r>
            <a:endParaRPr lang="zh-CN" altLang="en-US" sz="1200" b="1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>
              <a:lnSpc>
                <a:spcPct val="12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全额发票</a:t>
            </a:r>
          </a:p>
        </p:txBody>
      </p:sp>
      <p:cxnSp>
        <p:nvCxnSpPr>
          <p:cNvPr id="166" name="肘形连接符 165"/>
          <p:cNvCxnSpPr>
            <a:endCxn id="156" idx="4"/>
          </p:cNvCxnSpPr>
          <p:nvPr/>
        </p:nvCxnSpPr>
        <p:spPr>
          <a:xfrm flipV="1">
            <a:off x="5355590" y="2887980"/>
            <a:ext cx="2066925" cy="162560"/>
          </a:xfrm>
          <a:prstGeom prst="bentConnector2">
            <a:avLst/>
          </a:prstGeom>
          <a:noFill/>
          <a:ln w="19050" cap="flat" cmpd="sng" algn="ctr">
            <a:solidFill>
              <a:srgbClr val="91BA5B"/>
            </a:solidFill>
            <a:prstDash val="solid"/>
            <a:headEnd type="arrow" w="med" len="med"/>
            <a:tailEnd type="none" w="med" len="med"/>
          </a:ln>
          <a:effectLst/>
        </p:spPr>
      </p:cxnSp>
      <p:grpSp>
        <p:nvGrpSpPr>
          <p:cNvPr id="174" name="组合 173"/>
          <p:cNvGrpSpPr/>
          <p:nvPr/>
        </p:nvGrpSpPr>
        <p:grpSpPr>
          <a:xfrm>
            <a:off x="2297430" y="2830830"/>
            <a:ext cx="1822450" cy="292735"/>
            <a:chOff x="5208" y="3603"/>
            <a:chExt cx="2870" cy="461"/>
          </a:xfrm>
        </p:grpSpPr>
        <p:sp>
          <p:nvSpPr>
            <p:cNvPr id="163" name="Rectangle 10"/>
            <p:cNvSpPr>
              <a:spLocks noChangeArrowheads="1"/>
            </p:cNvSpPr>
            <p:nvPr/>
          </p:nvSpPr>
          <p:spPr bwMode="auto">
            <a:xfrm>
              <a:off x="5209" y="3603"/>
              <a:ext cx="2869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去西航石化加油</a:t>
              </a:r>
              <a:endPara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168" name="直接箭头连接符 167"/>
            <p:cNvCxnSpPr/>
            <p:nvPr/>
          </p:nvCxnSpPr>
          <p:spPr>
            <a:xfrm>
              <a:off x="5208" y="4064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173" name="组合 172"/>
          <p:cNvGrpSpPr/>
          <p:nvPr/>
        </p:nvGrpSpPr>
        <p:grpSpPr>
          <a:xfrm>
            <a:off x="2297430" y="3314700"/>
            <a:ext cx="1822450" cy="329565"/>
            <a:chOff x="5208" y="4365"/>
            <a:chExt cx="2870" cy="519"/>
          </a:xfrm>
        </p:grpSpPr>
        <p:sp>
          <p:nvSpPr>
            <p:cNvPr id="165" name="Rectangle 10"/>
            <p:cNvSpPr>
              <a:spLocks noChangeArrowheads="1"/>
            </p:cNvSpPr>
            <p:nvPr/>
          </p:nvSpPr>
          <p:spPr bwMode="auto">
            <a:xfrm>
              <a:off x="5208" y="4540"/>
              <a:ext cx="2870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授信额度</a:t>
              </a:r>
              <a:endPara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169" name="直接箭头连接符 168"/>
            <p:cNvCxnSpPr/>
            <p:nvPr/>
          </p:nvCxnSpPr>
          <p:spPr>
            <a:xfrm>
              <a:off x="5208" y="4365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arrow" w="med" len="med"/>
              <a:tailEnd type="none" w="med" len="med"/>
            </a:ln>
            <a:effectLst/>
          </p:spPr>
        </p:cxnSp>
      </p:grpSp>
      <p:sp>
        <p:nvSpPr>
          <p:cNvPr id="3" name="加号"/>
          <p:cNvSpPr/>
          <p:nvPr/>
        </p:nvSpPr>
        <p:spPr>
          <a:xfrm>
            <a:off x="2138680" y="4811395"/>
            <a:ext cx="5212080" cy="554990"/>
          </a:xfrm>
          <a:prstGeom prst="mathPlus">
            <a:avLst>
              <a:gd name="adj1" fmla="val 9220"/>
            </a:avLst>
          </a:prstGeom>
          <a:solidFill>
            <a:srgbClr val="415463"/>
          </a:solidFill>
          <a:ln>
            <a:solidFill>
              <a:srgbClr val="415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94" tIns="45645" rIns="91294" bIns="45645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249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85" name="组合 184"/>
          <p:cNvGrpSpPr/>
          <p:nvPr/>
        </p:nvGrpSpPr>
        <p:grpSpPr>
          <a:xfrm>
            <a:off x="2379980" y="5629275"/>
            <a:ext cx="4757420" cy="485775"/>
            <a:chOff x="2249" y="7895"/>
            <a:chExt cx="7492" cy="765"/>
          </a:xfrm>
        </p:grpSpPr>
        <p:sp>
          <p:nvSpPr>
            <p:cNvPr id="183" name="Oval 45"/>
            <p:cNvSpPr/>
            <p:nvPr/>
          </p:nvSpPr>
          <p:spPr>
            <a:xfrm>
              <a:off x="2302" y="7936"/>
              <a:ext cx="1396" cy="724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4" name="文本框 183"/>
            <p:cNvSpPr txBox="1"/>
            <p:nvPr/>
          </p:nvSpPr>
          <p:spPr>
            <a:xfrm>
              <a:off x="2249" y="8047"/>
              <a:ext cx="1503" cy="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企业车主</a:t>
              </a:r>
            </a:p>
          </p:txBody>
        </p:sp>
        <p:sp>
          <p:nvSpPr>
            <p:cNvPr id="9" name="Oval 45"/>
            <p:cNvSpPr/>
            <p:nvPr/>
          </p:nvSpPr>
          <p:spPr>
            <a:xfrm>
              <a:off x="5281" y="7895"/>
              <a:ext cx="1396" cy="724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Oval 45"/>
            <p:cNvSpPr/>
            <p:nvPr/>
          </p:nvSpPr>
          <p:spPr>
            <a:xfrm>
              <a:off x="8345" y="7901"/>
              <a:ext cx="1396" cy="724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90" name="文本框 189"/>
          <p:cNvSpPr txBox="1"/>
          <p:nvPr/>
        </p:nvSpPr>
        <p:spPr>
          <a:xfrm>
            <a:off x="6232525" y="5745480"/>
            <a:ext cx="885190" cy="22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企业车主</a:t>
            </a:r>
          </a:p>
        </p:txBody>
      </p:sp>
      <p:sp>
        <p:nvSpPr>
          <p:cNvPr id="191" name="Rectangle 10"/>
          <p:cNvSpPr>
            <a:spLocks noChangeArrowheads="1"/>
          </p:cNvSpPr>
          <p:nvPr/>
        </p:nvSpPr>
        <p:spPr bwMode="auto">
          <a:xfrm>
            <a:off x="4032250" y="3709035"/>
            <a:ext cx="378460" cy="6146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square" lIns="0" tIns="0" rIns="0" bIns="0" anchor="b" anchorCtr="0">
            <a:spAutoFit/>
          </a:bodyPr>
          <a:lstStyle/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分配额度</a:t>
            </a:r>
          </a:p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资金管理</a:t>
            </a:r>
          </a:p>
        </p:txBody>
      </p:sp>
      <p:sp>
        <p:nvSpPr>
          <p:cNvPr id="192" name="Rectangle 10"/>
          <p:cNvSpPr>
            <a:spLocks noChangeArrowheads="1"/>
          </p:cNvSpPr>
          <p:nvPr/>
        </p:nvSpPr>
        <p:spPr bwMode="auto">
          <a:xfrm>
            <a:off x="5134610" y="3689985"/>
            <a:ext cx="378460" cy="6280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square" lIns="0" tIns="0" rIns="0" bIns="0" anchor="b" anchorCtr="0">
            <a:spAutoFit/>
          </a:bodyPr>
          <a:lstStyle/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交易记录</a:t>
            </a:r>
          </a:p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对账管理</a:t>
            </a:r>
          </a:p>
        </p:txBody>
      </p:sp>
      <p:cxnSp>
        <p:nvCxnSpPr>
          <p:cNvPr id="193" name="直接连接符 192"/>
          <p:cNvCxnSpPr/>
          <p:nvPr/>
        </p:nvCxnSpPr>
        <p:spPr>
          <a:xfrm flipH="1">
            <a:off x="4629785" y="3773488"/>
            <a:ext cx="8890" cy="526415"/>
          </a:xfrm>
          <a:prstGeom prst="line">
            <a:avLst/>
          </a:prstGeom>
          <a:solidFill>
            <a:schemeClr val="accent1"/>
          </a:solidFill>
          <a:ln w="19050">
            <a:solidFill>
              <a:srgbClr val="EA8010"/>
            </a:solidFill>
            <a:headEnd type="none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4" name="直接连接符 193"/>
          <p:cNvCxnSpPr/>
          <p:nvPr/>
        </p:nvCxnSpPr>
        <p:spPr>
          <a:xfrm flipH="1">
            <a:off x="4803140" y="3775710"/>
            <a:ext cx="5080" cy="502920"/>
          </a:xfrm>
          <a:prstGeom prst="line">
            <a:avLst/>
          </a:prstGeom>
          <a:solidFill>
            <a:schemeClr val="accent1"/>
          </a:solidFill>
          <a:ln w="19050">
            <a:solidFill>
              <a:srgbClr val="91BA5B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7" name="文本框 196"/>
          <p:cNvSpPr txBox="1"/>
          <p:nvPr/>
        </p:nvSpPr>
        <p:spPr>
          <a:xfrm>
            <a:off x="4305935" y="5760720"/>
            <a:ext cx="885825" cy="22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企业车主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866775" y="2948940"/>
            <a:ext cx="1421765" cy="469900"/>
            <a:chOff x="1365" y="5124"/>
            <a:chExt cx="2239" cy="740"/>
          </a:xfrm>
        </p:grpSpPr>
        <p:sp>
          <p:nvSpPr>
            <p:cNvPr id="152" name="Oval 45"/>
            <p:cNvSpPr/>
            <p:nvPr/>
          </p:nvSpPr>
          <p:spPr>
            <a:xfrm>
              <a:off x="1569" y="5124"/>
              <a:ext cx="1832" cy="740"/>
            </a:xfrm>
            <a:prstGeom prst="flowChartAlternateProcess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365" y="5191"/>
              <a:ext cx="2239" cy="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自有车辆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63" name="Rectangle 10"/>
          <p:cNvSpPr>
            <a:spLocks noChangeArrowheads="1"/>
          </p:cNvSpPr>
          <p:nvPr/>
        </p:nvSpPr>
        <p:spPr bwMode="auto">
          <a:xfrm>
            <a:off x="7049135" y="3489960"/>
            <a:ext cx="2632710" cy="215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anchor="t" anchorCtr="0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子企业车队</a:t>
            </a:r>
            <a:r>
              <a:rPr lang="en-US" altLang="zh-CN" sz="12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车主加油消费，获取</a:t>
            </a:r>
            <a:r>
              <a:rPr lang="zh-CN" altLang="en-US" sz="1200" b="1" kern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返点</a:t>
            </a:r>
            <a:endParaRPr lang="zh-CN" altLang="en-US" sz="1200" b="1" kern="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137400" y="3808095"/>
            <a:ext cx="3933190" cy="2225040"/>
            <a:chOff x="11045" y="6736"/>
            <a:chExt cx="6194" cy="3504"/>
          </a:xfrm>
        </p:grpSpPr>
        <p:grpSp>
          <p:nvGrpSpPr>
            <p:cNvPr id="20" name="组合 19"/>
            <p:cNvGrpSpPr/>
            <p:nvPr/>
          </p:nvGrpSpPr>
          <p:grpSpPr>
            <a:xfrm>
              <a:off x="11045" y="7697"/>
              <a:ext cx="958" cy="2290"/>
              <a:chOff x="11045" y="7697"/>
              <a:chExt cx="958" cy="2290"/>
            </a:xfrm>
          </p:grpSpPr>
          <p:cxnSp>
            <p:nvCxnSpPr>
              <p:cNvPr id="21" name="肘形连接符 20"/>
              <p:cNvCxnSpPr/>
              <p:nvPr/>
            </p:nvCxnSpPr>
            <p:spPr>
              <a:xfrm rot="16200000">
                <a:off x="10634" y="8593"/>
                <a:ext cx="2247" cy="455"/>
              </a:xfrm>
              <a:prstGeom prst="bentConnector3">
                <a:avLst>
                  <a:gd name="adj1" fmla="val 99599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肘形连接符 21"/>
              <p:cNvCxnSpPr/>
              <p:nvPr/>
            </p:nvCxnSpPr>
            <p:spPr>
              <a:xfrm rot="16200000">
                <a:off x="11393" y="9342"/>
                <a:ext cx="740" cy="465"/>
              </a:xfrm>
              <a:prstGeom prst="bentConnector3">
                <a:avLst>
                  <a:gd name="adj1" fmla="val 101824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肘形连接符 22"/>
              <p:cNvCxnSpPr/>
              <p:nvPr/>
            </p:nvCxnSpPr>
            <p:spPr>
              <a:xfrm rot="16200000">
                <a:off x="11026" y="8954"/>
                <a:ext cx="1470" cy="460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肘形连接符 53"/>
              <p:cNvCxnSpPr>
                <a:stCxn id="11" idx="3"/>
                <a:endCxn id="51" idx="1"/>
              </p:cNvCxnSpPr>
              <p:nvPr/>
            </p:nvCxnSpPr>
            <p:spPr>
              <a:xfrm flipV="1">
                <a:off x="11045" y="9964"/>
                <a:ext cx="958" cy="23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9"/>
            <p:cNvGrpSpPr/>
            <p:nvPr/>
          </p:nvGrpSpPr>
          <p:grpSpPr>
            <a:xfrm>
              <a:off x="11986" y="6736"/>
              <a:ext cx="5253" cy="3504"/>
              <a:chOff x="11986" y="6736"/>
              <a:chExt cx="5253" cy="3504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11986" y="6736"/>
                <a:ext cx="5253" cy="3443"/>
                <a:chOff x="11986" y="6736"/>
                <a:chExt cx="5253" cy="3443"/>
              </a:xfrm>
            </p:grpSpPr>
            <p:grpSp>
              <p:nvGrpSpPr>
                <p:cNvPr id="32" name="组合 31"/>
                <p:cNvGrpSpPr/>
                <p:nvPr/>
              </p:nvGrpSpPr>
              <p:grpSpPr>
                <a:xfrm>
                  <a:off x="11986" y="7403"/>
                  <a:ext cx="3451" cy="2092"/>
                  <a:chOff x="11986" y="7403"/>
                  <a:chExt cx="3451" cy="2092"/>
                </a:xfrm>
              </p:grpSpPr>
              <p:grpSp>
                <p:nvGrpSpPr>
                  <p:cNvPr id="33" name="组合 32"/>
                  <p:cNvGrpSpPr/>
                  <p:nvPr/>
                </p:nvGrpSpPr>
                <p:grpSpPr>
                  <a:xfrm>
                    <a:off x="11989" y="7403"/>
                    <a:ext cx="3448" cy="581"/>
                    <a:chOff x="13884" y="5631"/>
                    <a:chExt cx="2716" cy="581"/>
                  </a:xfrm>
                </p:grpSpPr>
                <p:sp>
                  <p:nvSpPr>
                    <p:cNvPr id="34" name="Oval 45"/>
                    <p:cNvSpPr/>
                    <p:nvPr/>
                  </p:nvSpPr>
                  <p:spPr>
                    <a:xfrm>
                      <a:off x="13884" y="5631"/>
                      <a:ext cx="2716" cy="581"/>
                    </a:xfrm>
                    <a:prstGeom prst="flowChartAlternateProcess">
                      <a:avLst/>
                    </a:prstGeom>
                    <a:solidFill>
                      <a:srgbClr val="91BA5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fontAlgn="auto" latinLnBrk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7" name="文本框 36"/>
                    <p:cNvSpPr txBox="1"/>
                    <p:nvPr/>
                  </p:nvSpPr>
                  <p:spPr>
                    <a:xfrm>
                      <a:off x="13884" y="5767"/>
                      <a:ext cx="2715" cy="30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grpFill/>
                        </a14:hiddenFill>
                      </a:ext>
                    </a:extLst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zh-CN" altLang="en-US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合作加油站扫码支付</a:t>
                      </a:r>
                    </a:p>
                  </p:txBody>
                </p:sp>
              </p:grpSp>
              <p:grpSp>
                <p:nvGrpSpPr>
                  <p:cNvPr id="38" name="组合 37"/>
                  <p:cNvGrpSpPr/>
                  <p:nvPr/>
                </p:nvGrpSpPr>
                <p:grpSpPr>
                  <a:xfrm>
                    <a:off x="11986" y="8159"/>
                    <a:ext cx="3451" cy="581"/>
                    <a:chOff x="13488" y="8415"/>
                    <a:chExt cx="3451" cy="581"/>
                  </a:xfrm>
                </p:grpSpPr>
                <p:sp>
                  <p:nvSpPr>
                    <p:cNvPr id="39" name="Oval 45"/>
                    <p:cNvSpPr/>
                    <p:nvPr/>
                  </p:nvSpPr>
                  <p:spPr>
                    <a:xfrm>
                      <a:off x="13488" y="8415"/>
                      <a:ext cx="3451" cy="581"/>
                    </a:xfrm>
                    <a:prstGeom prst="flowChartAlternateProcess">
                      <a:avLst/>
                    </a:prstGeom>
                    <a:solidFill>
                      <a:srgbClr val="91BA5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fontAlgn="auto" latinLnBrk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0" name="文本框 39"/>
                    <p:cNvSpPr txBox="1"/>
                    <p:nvPr/>
                  </p:nvSpPr>
                  <p:spPr>
                    <a:xfrm>
                      <a:off x="13488" y="8551"/>
                      <a:ext cx="3450" cy="29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grpFill/>
                        </a14:hiddenFill>
                      </a:ext>
                    </a:extLst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提现</a:t>
                      </a:r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到中石化加油卡（手续费）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p:txBody>
                </p:sp>
              </p:grpSp>
              <p:grpSp>
                <p:nvGrpSpPr>
                  <p:cNvPr id="41" name="组合 40"/>
                  <p:cNvGrpSpPr/>
                  <p:nvPr/>
                </p:nvGrpSpPr>
                <p:grpSpPr>
                  <a:xfrm>
                    <a:off x="11986" y="8914"/>
                    <a:ext cx="3451" cy="581"/>
                    <a:chOff x="13489" y="9240"/>
                    <a:chExt cx="3451" cy="581"/>
                  </a:xfrm>
                </p:grpSpPr>
                <p:sp>
                  <p:nvSpPr>
                    <p:cNvPr id="46" name="Oval 45"/>
                    <p:cNvSpPr/>
                    <p:nvPr/>
                  </p:nvSpPr>
                  <p:spPr>
                    <a:xfrm>
                      <a:off x="13489" y="9240"/>
                      <a:ext cx="3451" cy="581"/>
                    </a:xfrm>
                    <a:prstGeom prst="flowChartAlternateProcess">
                      <a:avLst/>
                    </a:prstGeom>
                    <a:solidFill>
                      <a:srgbClr val="91BA5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fontAlgn="auto" latinLnBrk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7" name="文本框 46"/>
                    <p:cNvSpPr txBox="1"/>
                    <p:nvPr/>
                  </p:nvSpPr>
                  <p:spPr>
                    <a:xfrm>
                      <a:off x="13489" y="9376"/>
                      <a:ext cx="3450" cy="29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grpFill/>
                        </a14:hiddenFill>
                      </a:ext>
                    </a:extLst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提现到银行卡</a:t>
                      </a:r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（手续费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）</a:t>
                      </a:r>
                    </a:p>
                  </p:txBody>
                </p:sp>
              </p:grpSp>
            </p:grpSp>
            <p:sp>
              <p:nvSpPr>
                <p:cNvPr id="48" name="文本框 47"/>
                <p:cNvSpPr txBox="1"/>
                <p:nvPr/>
              </p:nvSpPr>
              <p:spPr>
                <a:xfrm>
                  <a:off x="15512" y="9676"/>
                  <a:ext cx="1727" cy="503"/>
                </a:xfrm>
                <a:prstGeom prst="snip2DiagRect">
                  <a:avLst/>
                </a:prstGeom>
                <a:solidFill>
                  <a:srgbClr val="EA8010"/>
                </a:solidFill>
                <a:ln>
                  <a:noFill/>
                </a:ln>
              </p:spPr>
              <p:txBody>
                <a:bodyPr wrap="square" lIns="90170" tIns="46990" rIns="90170" bIns="46990" rtlCol="0">
                  <a:spAutoFit/>
                </a:bodyPr>
                <a:lstStyle/>
                <a:p>
                  <a:pPr algn="ctr" defTabSz="912495" fontAlgn="base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000" b="1" dirty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充值套餐优惠</a:t>
                  </a:r>
                </a:p>
              </p:txBody>
            </p:sp>
            <p:sp>
              <p:nvSpPr>
                <p:cNvPr id="49" name="文本框 48"/>
                <p:cNvSpPr txBox="1"/>
                <p:nvPr/>
              </p:nvSpPr>
              <p:spPr>
                <a:xfrm>
                  <a:off x="15512" y="6736"/>
                  <a:ext cx="1125" cy="811"/>
                </a:xfrm>
                <a:prstGeom prst="snip2DiagRect">
                  <a:avLst/>
                </a:prstGeom>
                <a:solidFill>
                  <a:srgbClr val="EA8010"/>
                </a:solidFill>
                <a:ln>
                  <a:noFill/>
                </a:ln>
              </p:spPr>
              <p:txBody>
                <a:bodyPr wrap="square" lIns="90170" tIns="46990" rIns="90170" bIns="46990" rtlCol="0">
                  <a:spAutoFit/>
                </a:bodyPr>
                <a:lstStyle/>
                <a:p>
                  <a:pPr algn="ctr" defTabSz="912495" fontAlgn="base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000" b="1" dirty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挂牌价更</a:t>
                  </a:r>
                  <a:r>
                    <a:rPr lang="zh-CN" altLang="zh-CN" sz="1000" b="1" dirty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优惠</a:t>
                  </a:r>
                </a:p>
              </p:txBody>
            </p:sp>
          </p:grpSp>
          <p:sp>
            <p:nvSpPr>
              <p:cNvPr id="50" name="Oval 45"/>
              <p:cNvSpPr/>
              <p:nvPr/>
            </p:nvSpPr>
            <p:spPr>
              <a:xfrm>
                <a:off x="12003" y="9659"/>
                <a:ext cx="3448" cy="58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12003" y="9795"/>
                <a:ext cx="3447" cy="3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zh-CN" sz="12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个人充值消费优惠</a:t>
                </a:r>
              </a:p>
            </p:txBody>
          </p:sp>
        </p:grpSp>
      </p:grpSp>
      <p:cxnSp>
        <p:nvCxnSpPr>
          <p:cNvPr id="55" name="肘形连接符 54"/>
          <p:cNvCxnSpPr>
            <a:stCxn id="37" idx="3"/>
          </p:cNvCxnSpPr>
          <p:nvPr/>
        </p:nvCxnSpPr>
        <p:spPr>
          <a:xfrm flipH="1" flipV="1">
            <a:off x="5335270" y="3405505"/>
            <a:ext cx="4590415" cy="1012825"/>
          </a:xfrm>
          <a:prstGeom prst="bentConnector3">
            <a:avLst>
              <a:gd name="adj1" fmla="val -21856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45"/>
          <p:cNvSpPr/>
          <p:nvPr/>
        </p:nvSpPr>
        <p:spPr>
          <a:xfrm>
            <a:off x="8762365" y="2070735"/>
            <a:ext cx="1163320" cy="469900"/>
          </a:xfrm>
          <a:prstGeom prst="flowChartAlternateProcess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632508" y="2113280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加油站</a:t>
            </a:r>
          </a:p>
        </p:txBody>
      </p:sp>
      <p:cxnSp>
        <p:nvCxnSpPr>
          <p:cNvPr id="64" name="直接箭头连接符 63"/>
          <p:cNvCxnSpPr>
            <a:stCxn id="157" idx="3"/>
            <a:endCxn id="58" idx="1"/>
          </p:cNvCxnSpPr>
          <p:nvPr/>
        </p:nvCxnSpPr>
        <p:spPr>
          <a:xfrm>
            <a:off x="8133715" y="2299018"/>
            <a:ext cx="498793" cy="6667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2834005" y="5121275"/>
            <a:ext cx="6985" cy="481965"/>
          </a:xfrm>
          <a:prstGeom prst="line">
            <a:avLst/>
          </a:prstGeom>
          <a:solidFill>
            <a:schemeClr val="accent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6654800" y="5111750"/>
            <a:ext cx="6985" cy="481965"/>
          </a:xfrm>
          <a:prstGeom prst="line">
            <a:avLst/>
          </a:prstGeom>
          <a:solidFill>
            <a:schemeClr val="accent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3" name="组合 12"/>
          <p:cNvGrpSpPr/>
          <p:nvPr/>
        </p:nvGrpSpPr>
        <p:grpSpPr>
          <a:xfrm>
            <a:off x="4073525" y="4380865"/>
            <a:ext cx="1347470" cy="469900"/>
            <a:chOff x="6565" y="6899"/>
            <a:chExt cx="2122" cy="740"/>
          </a:xfrm>
        </p:grpSpPr>
        <p:sp>
          <p:nvSpPr>
            <p:cNvPr id="8" name="Oval 45"/>
            <p:cNvSpPr/>
            <p:nvPr/>
          </p:nvSpPr>
          <p:spPr>
            <a:xfrm>
              <a:off x="6566" y="6899"/>
              <a:ext cx="2121" cy="740"/>
            </a:xfrm>
            <a:prstGeom prst="flowChartAlternateProcess">
              <a:avLst/>
            </a:prstGeom>
            <a:solidFill>
              <a:srgbClr val="FF8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565" y="6966"/>
              <a:ext cx="2122" cy="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子企业车队</a:t>
              </a:r>
            </a:p>
          </p:txBody>
        </p:sp>
      </p:grpSp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3908425" y="5191125"/>
            <a:ext cx="378460" cy="6146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square" lIns="0" tIns="0" rIns="0" bIns="0" anchor="b" anchorCtr="0">
            <a:spAutoFit/>
          </a:bodyPr>
          <a:lstStyle/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分配额度</a:t>
            </a:r>
          </a:p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资金管理</a:t>
            </a:r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5239385" y="5191125"/>
            <a:ext cx="378460" cy="6280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square" lIns="0" tIns="0" rIns="0" bIns="0" anchor="b" anchorCtr="0">
            <a:spAutoFit/>
          </a:bodyPr>
          <a:lstStyle/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交易记录</a:t>
            </a:r>
          </a:p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对账管理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3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4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4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1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1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8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42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2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  <p:bldP spid="161" grpId="0"/>
      <p:bldP spid="191" grpId="0"/>
      <p:bldP spid="192" grpId="0"/>
      <p:bldP spid="63" grpId="0"/>
      <p:bldP spid="17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19150" y="2402205"/>
            <a:ext cx="4337050" cy="108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altLang="zh-CN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02.</a:t>
            </a:r>
            <a:r>
              <a:rPr lang="zh-CN" alt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获</a:t>
            </a:r>
            <a:r>
              <a:rPr lang="zh-CN" alt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取账号</a:t>
            </a:r>
          </a:p>
          <a:p>
            <a:pPr algn="r">
              <a:spcAft>
                <a:spcPts val="600"/>
              </a:spcAft>
            </a:pPr>
            <a:r>
              <a:rPr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技术部门给予合作企业开设独立的账号系统并给予系统登录资格，包括登录账号、登录密码、财务分配密码等内容</a:t>
            </a:r>
            <a:r>
              <a:rPr 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；</a:t>
            </a:r>
          </a:p>
          <a:p>
            <a:pPr algn="r">
              <a:spcAft>
                <a:spcPts val="600"/>
              </a:spcAft>
            </a:pPr>
            <a:r>
              <a:rPr 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初期会提供培训服务并安排专人为乙方提供技术服务咨询</a:t>
            </a:r>
          </a:p>
        </p:txBody>
      </p:sp>
      <p:sp>
        <p:nvSpPr>
          <p:cNvPr id="25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3.5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项目合作方案具体实施步骤（有返点版）</a:t>
            </a:r>
            <a:endParaRPr lang="en-US" altLang="zh-CN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966585" y="3260725"/>
            <a:ext cx="4506595" cy="1268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03.</a:t>
            </a:r>
            <a:r>
              <a:rPr lang="zh-CN" alt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预存油款，后期开票</a:t>
            </a:r>
          </a:p>
          <a:p>
            <a:pPr algn="l">
              <a:spcAft>
                <a:spcPts val="600"/>
              </a:spcAft>
            </a:pP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用油企业给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西航石化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账户打款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后，账户里会获取对应的使用额度；发票可以不定时、不定额、不定抬头随时申请，邮寄费用及开票税点，均由西航石化承担</a:t>
            </a:r>
          </a:p>
          <a:p>
            <a:pPr algn="l">
              <a:spcAft>
                <a:spcPts val="600"/>
              </a:spcAft>
            </a:pPr>
            <a:endParaRPr lang="zh-CN" alt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19150" y="4047490"/>
            <a:ext cx="4337050" cy="1268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04.</a:t>
            </a:r>
            <a:r>
              <a:rPr lang="zh-CN" altLang="en-US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分配金额，管理子企业或司机</a:t>
            </a:r>
          </a:p>
          <a:p>
            <a:pPr algn="r">
              <a:spcAft>
                <a:spcPts val="600"/>
              </a:spcAft>
            </a:pPr>
            <a:r>
              <a:rPr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用油企业将公司账户额度根据实际情况，分配给子账户公司或司机，子账户公司可将额度继续分配给对应司机，司机用个人手机登陆手机客户端后使用加油扫码支付</a:t>
            </a:r>
          </a:p>
          <a:p>
            <a:pPr algn="r">
              <a:spcAft>
                <a:spcPts val="600"/>
              </a:spcAft>
            </a:pPr>
            <a:endParaRPr lang="zh-CN" alt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72" name="直接连接符 71"/>
          <p:cNvCxnSpPr/>
          <p:nvPr/>
        </p:nvCxnSpPr>
        <p:spPr>
          <a:xfrm>
            <a:off x="5212715" y="2921635"/>
            <a:ext cx="420370" cy="33147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5212715" y="4599940"/>
            <a:ext cx="420370" cy="33147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H="1">
            <a:off x="6532495" y="2089785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966585" y="1676400"/>
            <a:ext cx="4498340" cy="933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None/>
              <a:defRPr/>
            </a:pPr>
            <a:r>
              <a:rPr lang="en-US" sz="18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01.</a:t>
            </a:r>
            <a:r>
              <a:rPr lang="zh-CN" altLang="en-US" sz="18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签订合同</a:t>
            </a:r>
          </a:p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None/>
              <a:defRPr/>
            </a:pP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甲乙双方经过线下协商沟通，确定好合作意向，并对充值金额、对应账户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、返点比例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、发票抬头及邮寄地址等细节敲定后，就可以进入签订合同走流程环节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5661660" y="1843405"/>
            <a:ext cx="839470" cy="4367530"/>
            <a:chOff x="8662" y="2904"/>
            <a:chExt cx="1322" cy="6878"/>
          </a:xfrm>
        </p:grpSpPr>
        <p:grpSp>
          <p:nvGrpSpPr>
            <p:cNvPr id="4" name="组合 3"/>
            <p:cNvGrpSpPr/>
            <p:nvPr/>
          </p:nvGrpSpPr>
          <p:grpSpPr>
            <a:xfrm>
              <a:off x="8673" y="8160"/>
              <a:ext cx="1307" cy="1623"/>
              <a:chOff x="8195" y="6947"/>
              <a:chExt cx="1531" cy="1893"/>
            </a:xfrm>
          </p:grpSpPr>
          <p:sp>
            <p:nvSpPr>
              <p:cNvPr id="5" name="燕尾形 4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FF8A00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05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8662" y="6846"/>
              <a:ext cx="1307" cy="1623"/>
              <a:chOff x="8195" y="6947"/>
              <a:chExt cx="1531" cy="1893"/>
            </a:xfrm>
          </p:grpSpPr>
          <p:sp>
            <p:nvSpPr>
              <p:cNvPr id="9" name="燕尾形 8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91BA5B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8678" y="5532"/>
              <a:ext cx="1307" cy="1623"/>
              <a:chOff x="8195" y="6947"/>
              <a:chExt cx="1531" cy="1893"/>
            </a:xfrm>
          </p:grpSpPr>
          <p:sp>
            <p:nvSpPr>
              <p:cNvPr id="13" name="燕尾形 12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415463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8673" y="4218"/>
              <a:ext cx="1307" cy="1623"/>
              <a:chOff x="8195" y="6947"/>
              <a:chExt cx="1531" cy="1893"/>
            </a:xfrm>
          </p:grpSpPr>
          <p:sp>
            <p:nvSpPr>
              <p:cNvPr id="16" name="燕尾形 15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8678" y="2904"/>
              <a:ext cx="1307" cy="1623"/>
              <a:chOff x="8195" y="6947"/>
              <a:chExt cx="1531" cy="1893"/>
            </a:xfrm>
          </p:grpSpPr>
          <p:sp>
            <p:nvSpPr>
              <p:cNvPr id="19" name="燕尾形 18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91BA5B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</a:p>
            </p:txBody>
          </p:sp>
        </p:grpSp>
      </p:grpSp>
      <p:cxnSp>
        <p:nvCxnSpPr>
          <p:cNvPr id="22" name="直接连接符 21"/>
          <p:cNvCxnSpPr/>
          <p:nvPr/>
        </p:nvCxnSpPr>
        <p:spPr>
          <a:xfrm flipH="1">
            <a:off x="6502015" y="3790950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6502015" y="5457190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966585" y="4931410"/>
            <a:ext cx="4506595" cy="826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05.</a:t>
            </a:r>
            <a:r>
              <a:rPr lang="zh-CN" alt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金融服务</a:t>
            </a:r>
          </a:p>
          <a:p>
            <a:pPr algn="l">
              <a:spcAft>
                <a:spcPts val="600"/>
              </a:spcAft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合作企业满足一定的条件并通过风控部门的风险评估后，即可给予一定的信用账期与贷款服务</a:t>
            </a:r>
          </a:p>
        </p:txBody>
      </p:sp>
      <p:sp>
        <p:nvSpPr>
          <p:cNvPr id="83" name="文本框 82"/>
          <p:cNvSpPr txBox="1"/>
          <p:nvPr/>
        </p:nvSpPr>
        <p:spPr>
          <a:xfrm>
            <a:off x="1049020" y="5611495"/>
            <a:ext cx="4337685" cy="562609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90279"/>
            </a:avLst>
          </a:prstGeom>
          <a:solidFill>
            <a:srgbClr val="EA8010"/>
          </a:solidFill>
          <a:ln>
            <a:noFill/>
          </a:ln>
        </p:spPr>
        <p:txBody>
          <a:bodyPr wrap="square" lIns="90170" tIns="46990" rIns="90170" bIns="46990" rtlCol="0">
            <a:spAutoFit/>
          </a:bodyPr>
          <a:lstStyle/>
          <a:p>
            <a:pPr algn="r" defTabSz="912495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西航石化</a:t>
            </a:r>
            <a:r>
              <a:rPr lang="zh-CN" altLang="zh-CN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按合同周期统计企业</a:t>
            </a:r>
            <a:r>
              <a:rPr lang="zh-CN" altLang="zh-CN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的充值及消费返点金额，打给合作企业</a:t>
            </a:r>
            <a:r>
              <a:rPr lang="zh-CN" altLang="zh-CN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指定的银行或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西航石化</a:t>
            </a:r>
            <a:r>
              <a:rPr lang="zh-CN" altLang="zh-CN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账户</a:t>
            </a:r>
            <a:endParaRPr lang="zh-CN" altLang="zh-CN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" name="肘形连接符 6"/>
          <p:cNvCxnSpPr>
            <a:endCxn id="5" idx="3"/>
          </p:cNvCxnSpPr>
          <p:nvPr/>
        </p:nvCxnSpPr>
        <p:spPr>
          <a:xfrm>
            <a:off x="5385435" y="5889625"/>
            <a:ext cx="698500" cy="321945"/>
          </a:xfrm>
          <a:prstGeom prst="bentConnector4">
            <a:avLst>
              <a:gd name="adj1" fmla="val 20364"/>
              <a:gd name="adj2" fmla="val 145759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5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6" grpId="0"/>
      <p:bldP spid="47" grpId="0"/>
      <p:bldP spid="3" grpId="0"/>
      <p:bldP spid="24" grpId="0"/>
      <p:bldP spid="83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3.6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企业金融服务方案（合作时以实际方案为准）</a:t>
            </a:r>
          </a:p>
        </p:txBody>
      </p:sp>
      <p:sp>
        <p:nvSpPr>
          <p:cNvPr id="153" name="文本框 152"/>
          <p:cNvSpPr txBox="1"/>
          <p:nvPr/>
        </p:nvSpPr>
        <p:spPr>
          <a:xfrm>
            <a:off x="867093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66458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graphicFrame>
        <p:nvGraphicFramePr>
          <p:cNvPr id="7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585228"/>
              </p:ext>
            </p:extLst>
          </p:nvPr>
        </p:nvGraphicFramePr>
        <p:xfrm>
          <a:off x="1657985" y="2476500"/>
          <a:ext cx="8876030" cy="202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0910"/>
                <a:gridCol w="1352550"/>
                <a:gridCol w="1443355"/>
                <a:gridCol w="1932305"/>
                <a:gridCol w="1946910"/>
              </a:tblGrid>
              <a:tr h="80137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ko-KR" sz="14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服务项</a:t>
                      </a:r>
                      <a:r>
                        <a:rPr lang="en-US" altLang="ko-KR" sz="140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/</a:t>
                      </a:r>
                      <a:r>
                        <a:rPr lang="zh-CN" altLang="ko-KR" sz="140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信用分</a:t>
                      </a:r>
                      <a:endParaRPr lang="zh-CN" altLang="ko-KR" sz="14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0-100分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101-300分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301-700分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701+分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</a:tr>
              <a:tr h="545465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账期服务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预付费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3日账期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7日账期</a:t>
                      </a:r>
                      <a:endParaRPr lang="en-US" altLang="zh-C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10日账期</a:t>
                      </a:r>
                      <a:endParaRPr lang="en-US" altLang="zh-C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77545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贷款服务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月消费50%贷款</a:t>
                      </a:r>
                      <a:r>
                        <a:rPr lang="en-US" altLang="zh-CN" sz="14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，日</a:t>
                      </a:r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息0.10%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月消费100%贷款，日息0.10%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speed"/>
          <p:cNvSpPr txBox="1">
            <a:spLocks noChangeArrowheads="1"/>
          </p:cNvSpPr>
          <p:nvPr/>
        </p:nvSpPr>
        <p:spPr bwMode="auto">
          <a:xfrm>
            <a:off x="745490" y="1692910"/>
            <a:ext cx="10282555" cy="50482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eaLnBrk="1" latinLnBrk="0" hangingPunct="1">
              <a:lnSpc>
                <a:spcPct val="100000"/>
              </a:lnSpc>
              <a:buClr>
                <a:prstClr val="white"/>
              </a:buClr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合作企业满足一定的条件并通过风控部门的风险评估后，即可给予一定的信用账期及贷款服务。</a:t>
            </a:r>
          </a:p>
          <a:p>
            <a:pPr eaLnBrk="1" latinLnBrk="0" hangingPunct="1">
              <a:lnSpc>
                <a:spcPct val="100000"/>
              </a:lnSpc>
              <a:buClr>
                <a:prstClr val="white"/>
              </a:buClr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不同评级的企业获得的账期和贷款服务不同，</a:t>
            </a:r>
            <a:r>
              <a:rPr lang="zh-CN" altLang="en-US" sz="1600" b="1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信用优良的企业可获得最高10日账期及100%月贷款额。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返点方案（有返点版）（合作时以实际方案为准）</a:t>
            </a:r>
          </a:p>
        </p:txBody>
      </p:sp>
      <p:sp>
        <p:nvSpPr>
          <p:cNvPr id="153" name="文本框 152"/>
          <p:cNvSpPr txBox="1"/>
          <p:nvPr/>
        </p:nvSpPr>
        <p:spPr>
          <a:xfrm>
            <a:off x="867093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66458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graphicFrame>
        <p:nvGraphicFramePr>
          <p:cNvPr id="7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884099"/>
              </p:ext>
            </p:extLst>
          </p:nvPr>
        </p:nvGraphicFramePr>
        <p:xfrm>
          <a:off x="1788160" y="2121535"/>
          <a:ext cx="8924290" cy="3189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4125"/>
                <a:gridCol w="1723390"/>
                <a:gridCol w="1528445"/>
                <a:gridCol w="1515110"/>
                <a:gridCol w="116840"/>
                <a:gridCol w="1516380"/>
              </a:tblGrid>
              <a:tr h="33909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ko-KR" sz="12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服务项</a:t>
                      </a:r>
                      <a:r>
                        <a:rPr lang="zh-CN" altLang="ko-KR" sz="120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/信用分</a:t>
                      </a:r>
                      <a:endParaRPr lang="zh-CN" altLang="ko-KR" sz="12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0-100分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101-300分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301-700分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701+分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预存 1个月返点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0.70%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预存</a:t>
                      </a: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个月返点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1.70%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</a:tr>
              <a:tr h="35687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预存 </a:t>
                      </a: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个月返点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2.70%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预存 </a:t>
                      </a: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4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个月返点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3.70%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4.50%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预存 </a:t>
                      </a: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个月返点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4.30%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4.30%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4.70%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870"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预存 </a:t>
                      </a: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6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个月返点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5.70%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6.50%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移动加油站返点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6.00%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6.00%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7.00%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8.00%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中石油/中石化加油站返点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2.00%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2.00%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speed"/>
          <p:cNvSpPr txBox="1">
            <a:spLocks noChangeArrowheads="1"/>
          </p:cNvSpPr>
          <p:nvPr/>
        </p:nvSpPr>
        <p:spPr bwMode="auto">
          <a:xfrm>
            <a:off x="745490" y="1578516"/>
            <a:ext cx="5400675" cy="34290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1800" b="1" dirty="0" smtClean="0">
                <a:solidFill>
                  <a:srgbClr val="2D6894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西航石化返点金额</a:t>
            </a:r>
            <a:r>
              <a:rPr lang="zh-CN" altLang="en-US" sz="2400" b="1" dirty="0" smtClean="0">
                <a:solidFill>
                  <a:srgbClr val="2D6894"/>
                </a:solidFill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：</a:t>
            </a:r>
            <a:endParaRPr lang="zh-CN" altLang="en-US" sz="2400" b="1" dirty="0">
              <a:solidFill>
                <a:srgbClr val="2D6894"/>
              </a:solidFill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512060" y="5402580"/>
            <a:ext cx="7026910" cy="871724"/>
          </a:xfrm>
          <a:prstGeom prst="upArrowCallout">
            <a:avLst/>
          </a:prstGeom>
          <a:solidFill>
            <a:srgbClr val="EA8010"/>
          </a:solidFill>
          <a:ln>
            <a:noFill/>
          </a:ln>
        </p:spPr>
        <p:txBody>
          <a:bodyPr wrap="square" lIns="136525" tIns="136525" rIns="136525" bIns="136525" rtlCol="0">
            <a:spAutoFit/>
          </a:bodyPr>
          <a:lstStyle/>
          <a:p>
            <a:pPr algn="ctr" defTabSz="91249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返点方式包括：个人银行卡、企业银行账户、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企业西航石化账户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14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04. </a:t>
            </a:r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 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554788" y="5043170"/>
            <a:ext cx="4203700" cy="484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05. 风险及应对分析 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572250" y="1771650"/>
            <a:ext cx="4370705" cy="97155"/>
            <a:chOff x="10350" y="2715"/>
            <a:chExt cx="6883" cy="663"/>
          </a:xfrm>
        </p:grpSpPr>
        <p:sp>
          <p:nvSpPr>
            <p:cNvPr id="6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350" y="2659063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5363" y="1952625"/>
            <a:ext cx="7089775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altLang="en-US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产品介绍</a:t>
            </a:r>
            <a:r>
              <a:rPr lang="en-US" altLang="ko-KR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ko-KR" sz="4000" spc="-15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1125538" y="2727325"/>
            <a:ext cx="53467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企业管理系统使用介绍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&amp;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司机端使用介绍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95500" y="3837521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40697" y="3905605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3" name="Freeform 67"/>
          <p:cNvSpPr>
            <a:spLocks noEditPoints="1"/>
          </p:cNvSpPr>
          <p:nvPr/>
        </p:nvSpPr>
        <p:spPr bwMode="auto">
          <a:xfrm>
            <a:off x="2699068" y="3855720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48188" y="2579688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173112" y="1873250"/>
            <a:ext cx="7921802" cy="6924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企业</a:t>
            </a:r>
            <a:r>
              <a:rPr lang="zh-CN" altLang="en-US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管理系统</a:t>
            </a: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使用介绍</a:t>
            </a:r>
            <a:endParaRPr lang="en-US" altLang="zh-CN" sz="6000" spc="-150" dirty="0"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8675" name="Rectangle 3"/>
          <p:cNvSpPr txBox="1">
            <a:spLocks noChangeArrowheads="1"/>
          </p:cNvSpPr>
          <p:nvPr/>
        </p:nvSpPr>
        <p:spPr bwMode="auto">
          <a:xfrm>
            <a:off x="4608513" y="2647950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r"/>
            <a:r>
              <a:rPr lang="en-US" altLang="ko-KR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pc</a:t>
            </a:r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端</a:t>
            </a:r>
          </a:p>
        </p:txBody>
      </p:sp>
      <p:pic>
        <p:nvPicPr>
          <p:cNvPr id="2" name="图片 1" descr="P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655" y="3637280"/>
            <a:ext cx="1031875" cy="9258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7193915" y="3394075"/>
            <a:ext cx="3902710" cy="2184400"/>
            <a:chOff x="11329" y="5345"/>
            <a:chExt cx="6146" cy="3440"/>
          </a:xfrm>
        </p:grpSpPr>
        <p:sp>
          <p:nvSpPr>
            <p:cNvPr id="89" name="Rectangle 88"/>
            <p:cNvSpPr/>
            <p:nvPr/>
          </p:nvSpPr>
          <p:spPr>
            <a:xfrm>
              <a:off x="11329" y="5345"/>
              <a:ext cx="6147" cy="3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27696" name="Freeform 5"/>
            <p:cNvSpPr/>
            <p:nvPr/>
          </p:nvSpPr>
          <p:spPr bwMode="auto">
            <a:xfrm>
              <a:off x="11821" y="5994"/>
              <a:ext cx="183" cy="2553"/>
            </a:xfrm>
            <a:custGeom>
              <a:avLst/>
              <a:gdLst>
                <a:gd name="T0" fmla="*/ 0 w 186"/>
                <a:gd name="T1" fmla="*/ 0 h 953"/>
                <a:gd name="T2" fmla="*/ 179 w 186"/>
                <a:gd name="T3" fmla="*/ 0 h 953"/>
                <a:gd name="T4" fmla="*/ 185 w 186"/>
                <a:gd name="T5" fmla="*/ 2 h 953"/>
                <a:gd name="T6" fmla="*/ 186 w 186"/>
                <a:gd name="T7" fmla="*/ 7 h 953"/>
                <a:gd name="T8" fmla="*/ 185 w 186"/>
                <a:gd name="T9" fmla="*/ 13 h 953"/>
                <a:gd name="T10" fmla="*/ 179 w 186"/>
                <a:gd name="T11" fmla="*/ 15 h 953"/>
                <a:gd name="T12" fmla="*/ 114 w 186"/>
                <a:gd name="T13" fmla="*/ 15 h 953"/>
                <a:gd name="T14" fmla="*/ 114 w 186"/>
                <a:gd name="T15" fmla="*/ 935 h 953"/>
                <a:gd name="T16" fmla="*/ 179 w 186"/>
                <a:gd name="T17" fmla="*/ 935 h 953"/>
                <a:gd name="T18" fmla="*/ 183 w 186"/>
                <a:gd name="T19" fmla="*/ 936 h 953"/>
                <a:gd name="T20" fmla="*/ 185 w 186"/>
                <a:gd name="T21" fmla="*/ 943 h 953"/>
                <a:gd name="T22" fmla="*/ 179 w 186"/>
                <a:gd name="T23" fmla="*/ 953 h 953"/>
                <a:gd name="T24" fmla="*/ 0 w 186"/>
                <a:gd name="T25" fmla="*/ 953 h 953"/>
                <a:gd name="T26" fmla="*/ 0 w 186"/>
                <a:gd name="T27" fmla="*/ 0 h 95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6"/>
                <a:gd name="T43" fmla="*/ 0 h 953"/>
                <a:gd name="T44" fmla="*/ 186 w 186"/>
                <a:gd name="T45" fmla="*/ 953 h 95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700" name="Rectangle 3"/>
            <p:cNvSpPr txBox="1">
              <a:spLocks noChangeArrowheads="1"/>
            </p:cNvSpPr>
            <p:nvPr/>
          </p:nvSpPr>
          <p:spPr bwMode="auto">
            <a:xfrm>
              <a:off x="13332" y="5599"/>
              <a:ext cx="2157" cy="617"/>
            </a:xfrm>
            <a:prstGeom prst="roundRect">
              <a:avLst/>
            </a:prstGeom>
            <a:solidFill>
              <a:srgbClr val="EA8010"/>
            </a:solidFill>
            <a:ln w="9525">
              <a:noFill/>
              <a:miter lim="800000"/>
            </a:ln>
          </p:spPr>
          <p:txBody>
            <a:bodyPr wrap="square" lIns="90000" tIns="46800" rIns="90000" bIns="4680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提示</a:t>
              </a:r>
            </a:p>
          </p:txBody>
        </p:sp>
        <p:sp>
          <p:nvSpPr>
            <p:cNvPr id="30" name="Freeform 5"/>
            <p:cNvSpPr/>
            <p:nvPr/>
          </p:nvSpPr>
          <p:spPr bwMode="auto">
            <a:xfrm rot="10800000">
              <a:off x="16877" y="6066"/>
              <a:ext cx="183" cy="2553"/>
            </a:xfrm>
            <a:custGeom>
              <a:avLst/>
              <a:gdLst>
                <a:gd name="T0" fmla="*/ 0 w 186"/>
                <a:gd name="T1" fmla="*/ 0 h 953"/>
                <a:gd name="T2" fmla="*/ 179 w 186"/>
                <a:gd name="T3" fmla="*/ 0 h 953"/>
                <a:gd name="T4" fmla="*/ 185 w 186"/>
                <a:gd name="T5" fmla="*/ 2 h 953"/>
                <a:gd name="T6" fmla="*/ 186 w 186"/>
                <a:gd name="T7" fmla="*/ 7 h 953"/>
                <a:gd name="T8" fmla="*/ 185 w 186"/>
                <a:gd name="T9" fmla="*/ 13 h 953"/>
                <a:gd name="T10" fmla="*/ 179 w 186"/>
                <a:gd name="T11" fmla="*/ 15 h 953"/>
                <a:gd name="T12" fmla="*/ 114 w 186"/>
                <a:gd name="T13" fmla="*/ 15 h 953"/>
                <a:gd name="T14" fmla="*/ 114 w 186"/>
                <a:gd name="T15" fmla="*/ 935 h 953"/>
                <a:gd name="T16" fmla="*/ 179 w 186"/>
                <a:gd name="T17" fmla="*/ 935 h 953"/>
                <a:gd name="T18" fmla="*/ 183 w 186"/>
                <a:gd name="T19" fmla="*/ 936 h 953"/>
                <a:gd name="T20" fmla="*/ 185 w 186"/>
                <a:gd name="T21" fmla="*/ 943 h 953"/>
                <a:gd name="T22" fmla="*/ 179 w 186"/>
                <a:gd name="T23" fmla="*/ 953 h 953"/>
                <a:gd name="T24" fmla="*/ 0 w 186"/>
                <a:gd name="T25" fmla="*/ 953 h 953"/>
                <a:gd name="T26" fmla="*/ 0 w 186"/>
                <a:gd name="T27" fmla="*/ 0 h 95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6"/>
                <a:gd name="T43" fmla="*/ 0 h 953"/>
                <a:gd name="T44" fmla="*/ 186 w 186"/>
                <a:gd name="T45" fmla="*/ 953 h 95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4.1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端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登录</a:t>
            </a:r>
          </a:p>
        </p:txBody>
      </p:sp>
      <p:sp>
        <p:nvSpPr>
          <p:cNvPr id="153" name="文本框 152"/>
          <p:cNvSpPr txBox="1"/>
          <p:nvPr/>
        </p:nvSpPr>
        <p:spPr>
          <a:xfrm>
            <a:off x="867093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66458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67410" y="1634490"/>
            <a:ext cx="6301725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91249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登录地址：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http://wuliu.yobangbang.com/WL/login.html</a:t>
            </a:r>
          </a:p>
        </p:txBody>
      </p:sp>
      <p:pic>
        <p:nvPicPr>
          <p:cNvPr id="5" name="Picture 2" descr="Monitor.png"/>
          <p:cNvPicPr>
            <a:picLocks noChangeAspect="1"/>
          </p:cNvPicPr>
          <p:nvPr/>
        </p:nvPicPr>
        <p:blipFill>
          <a:blip r:embed="rId2"/>
          <a:srcRect b="17417"/>
          <a:stretch>
            <a:fillRect/>
          </a:stretch>
        </p:blipFill>
        <p:spPr>
          <a:xfrm>
            <a:off x="574675" y="2175510"/>
            <a:ext cx="6345555" cy="4367530"/>
          </a:xfrm>
          <a:prstGeom prst="rect">
            <a:avLst/>
          </a:prstGeom>
        </p:spPr>
      </p:pic>
      <p:sp>
        <p:nvSpPr>
          <p:cNvPr id="64" name="Rectangle 3"/>
          <p:cNvSpPr txBox="1">
            <a:spLocks noChangeArrowheads="1"/>
          </p:cNvSpPr>
          <p:nvPr/>
        </p:nvSpPr>
        <p:spPr bwMode="auto">
          <a:xfrm>
            <a:off x="7622540" y="4239260"/>
            <a:ext cx="3094355" cy="96075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eaLnBrk="1" fontAlgn="auto" latinLnBrk="0" hangingPunct="1">
              <a:spcAft>
                <a:spcPts val="0"/>
              </a:spcAft>
              <a:defRPr/>
            </a:pP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请谨慎保管本公司的账号与密码；</a:t>
            </a:r>
          </a:p>
          <a:p>
            <a:pPr algn="l" eaLnBrk="1" fontAlgn="auto" latinLnBrk="0" hangingPunct="1">
              <a:spcAft>
                <a:spcPts val="0"/>
              </a:spcAft>
              <a:defRPr/>
            </a:pP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公司给司机分配额度后，司机手机登录</a:t>
            </a: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才能看到对应</a:t>
            </a: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vip</a:t>
            </a:r>
            <a:r>
              <a:rPr 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卡并用于加油支付。</a:t>
            </a:r>
          </a:p>
        </p:txBody>
      </p:sp>
      <p:pic>
        <p:nvPicPr>
          <p:cNvPr id="14" name="图片 13" descr="C:\Users\DELL\Desktop\图片1.png图片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3443" y="2505075"/>
            <a:ext cx="5748655" cy="3265170"/>
          </a:xfrm>
          <a:prstGeom prst="rect">
            <a:avLst/>
          </a:prstGeom>
        </p:spPr>
      </p:pic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03725" y="2358390"/>
            <a:ext cx="2338070" cy="3558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350" y="2659063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5363" y="1952625"/>
            <a:ext cx="7089775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altLang="en-US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国内加油业务背景</a:t>
            </a:r>
            <a:r>
              <a:rPr lang="en-US" altLang="ko-KR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ko-KR" sz="4000" spc="-15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1125538" y="2727325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加油市场概况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95500" y="3837521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40697" y="3905605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3" name="Freeform 67"/>
          <p:cNvSpPr>
            <a:spLocks noEditPoints="1"/>
          </p:cNvSpPr>
          <p:nvPr/>
        </p:nvSpPr>
        <p:spPr bwMode="auto">
          <a:xfrm>
            <a:off x="2699068" y="3855720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4.2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端使用：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司机分配管理</a:t>
            </a:r>
          </a:p>
        </p:txBody>
      </p:sp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5120" y="2183765"/>
            <a:ext cx="2338070" cy="3558540"/>
          </a:xfrm>
          <a:prstGeom prst="rect">
            <a:avLst/>
          </a:prstGeom>
        </p:spPr>
      </p:pic>
      <p:pic>
        <p:nvPicPr>
          <p:cNvPr id="6" name="图片 5" descr="F:\新油帮帮\素材\软件截图\司机管理.png司机管理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2820" y="2117090"/>
            <a:ext cx="7827645" cy="32740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3854450" y="2711450"/>
            <a:ext cx="1873885" cy="273050"/>
            <a:chOff x="7140" y="4776"/>
            <a:chExt cx="2951" cy="430"/>
          </a:xfrm>
        </p:grpSpPr>
        <p:sp>
          <p:nvSpPr>
            <p:cNvPr id="9" name="圆角矩形 8"/>
            <p:cNvSpPr/>
            <p:nvPr/>
          </p:nvSpPr>
          <p:spPr>
            <a:xfrm>
              <a:off x="8267" y="4776"/>
              <a:ext cx="1824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可分配总金额</a:t>
              </a:r>
            </a:p>
          </p:txBody>
        </p:sp>
        <p:cxnSp>
          <p:nvCxnSpPr>
            <p:cNvPr id="81" name="直接连接符 80"/>
            <p:cNvCxnSpPr/>
            <p:nvPr/>
          </p:nvCxnSpPr>
          <p:spPr>
            <a:xfrm flipH="1">
              <a:off x="7490" y="4994"/>
              <a:ext cx="777" cy="1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/>
            <p:nvPr/>
          </p:nvSpPr>
          <p:spPr>
            <a:xfrm>
              <a:off x="7140" y="486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0" name="图片 19" descr="C:\Users\DELL\Desktop\增加司机.png增加司机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361170" y="2020888"/>
            <a:ext cx="2198370" cy="291719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grpSp>
        <p:nvGrpSpPr>
          <p:cNvPr id="33" name="组合 32"/>
          <p:cNvGrpSpPr/>
          <p:nvPr/>
        </p:nvGrpSpPr>
        <p:grpSpPr>
          <a:xfrm>
            <a:off x="838200" y="1590675"/>
            <a:ext cx="1142365" cy="1338580"/>
            <a:chOff x="1140" y="2505"/>
            <a:chExt cx="1799" cy="2108"/>
          </a:xfrm>
        </p:grpSpPr>
        <p:sp>
          <p:nvSpPr>
            <p:cNvPr id="24" name="圆角矩形 23"/>
            <p:cNvSpPr/>
            <p:nvPr/>
          </p:nvSpPr>
          <p:spPr>
            <a:xfrm>
              <a:off x="1797" y="2505"/>
              <a:ext cx="1142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当前页</a:t>
              </a:r>
            </a:p>
          </p:txBody>
        </p:sp>
        <p:cxnSp>
          <p:nvCxnSpPr>
            <p:cNvPr id="25" name="肘形连接符 24"/>
            <p:cNvCxnSpPr/>
            <p:nvPr/>
          </p:nvCxnSpPr>
          <p:spPr>
            <a:xfrm rot="5400000">
              <a:off x="587" y="3283"/>
              <a:ext cx="1763" cy="656"/>
            </a:xfrm>
            <a:prstGeom prst="bentConnector4">
              <a:avLst>
                <a:gd name="adj1" fmla="val -141"/>
                <a:gd name="adj2" fmla="val 13346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141" y="4359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532495" y="2774950"/>
            <a:ext cx="754380" cy="161925"/>
            <a:chOff x="7215" y="4866"/>
            <a:chExt cx="1188" cy="255"/>
          </a:xfrm>
        </p:grpSpPr>
        <p:cxnSp>
          <p:nvCxnSpPr>
            <p:cNvPr id="31" name="直接连接符 30"/>
            <p:cNvCxnSpPr/>
            <p:nvPr/>
          </p:nvCxnSpPr>
          <p:spPr>
            <a:xfrm flipH="1" flipV="1">
              <a:off x="7490" y="4995"/>
              <a:ext cx="913" cy="1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7215" y="486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703830" y="5330190"/>
            <a:ext cx="2538095" cy="800735"/>
            <a:chOff x="3928" y="8754"/>
            <a:chExt cx="3997" cy="1261"/>
          </a:xfrm>
        </p:grpSpPr>
        <p:sp>
          <p:nvSpPr>
            <p:cNvPr id="41" name="圆角矩形 40"/>
            <p:cNvSpPr/>
            <p:nvPr/>
          </p:nvSpPr>
          <p:spPr>
            <a:xfrm>
              <a:off x="4363" y="9317"/>
              <a:ext cx="3562" cy="69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授信：可使用公司额度；</a:t>
              </a:r>
            </a:p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非授信：需分配额度才能使用</a:t>
              </a:r>
            </a:p>
          </p:txBody>
        </p:sp>
        <p:cxnSp>
          <p:nvCxnSpPr>
            <p:cNvPr id="42" name="肘形连接符 41"/>
            <p:cNvCxnSpPr>
              <a:stCxn id="41" idx="1"/>
              <a:endCxn id="43" idx="4"/>
            </p:cNvCxnSpPr>
            <p:nvPr/>
          </p:nvCxnSpPr>
          <p:spPr>
            <a:xfrm rot="10800000">
              <a:off x="4056" y="9009"/>
              <a:ext cx="307" cy="658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/>
            <p:cNvSpPr/>
            <p:nvPr/>
          </p:nvSpPr>
          <p:spPr>
            <a:xfrm>
              <a:off x="3928" y="875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254750" y="5348605"/>
            <a:ext cx="2874645" cy="801370"/>
            <a:chOff x="3928" y="8754"/>
            <a:chExt cx="4527" cy="1262"/>
          </a:xfrm>
        </p:grpSpPr>
        <p:sp>
          <p:nvSpPr>
            <p:cNvPr id="46" name="圆角矩形 45"/>
            <p:cNvSpPr/>
            <p:nvPr/>
          </p:nvSpPr>
          <p:spPr>
            <a:xfrm>
              <a:off x="4363" y="9317"/>
              <a:ext cx="4092" cy="69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分配：分配公司额度，不可收回；</a:t>
              </a:r>
            </a:p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恢复额度：恢复授信额度，可收回</a:t>
              </a:r>
            </a:p>
          </p:txBody>
        </p:sp>
        <p:cxnSp>
          <p:nvCxnSpPr>
            <p:cNvPr id="47" name="肘形连接符 46"/>
            <p:cNvCxnSpPr>
              <a:stCxn id="46" idx="1"/>
              <a:endCxn id="48" idx="4"/>
            </p:cNvCxnSpPr>
            <p:nvPr/>
          </p:nvCxnSpPr>
          <p:spPr>
            <a:xfrm rot="10800000">
              <a:off x="4056" y="9009"/>
              <a:ext cx="307" cy="658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3928" y="875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568690" y="4776470"/>
            <a:ext cx="1778635" cy="569595"/>
            <a:chOff x="13314" y="7522"/>
            <a:chExt cx="2801" cy="897"/>
          </a:xfrm>
        </p:grpSpPr>
        <p:cxnSp>
          <p:nvCxnSpPr>
            <p:cNvPr id="50" name="肘形连接符 49"/>
            <p:cNvCxnSpPr/>
            <p:nvPr/>
          </p:nvCxnSpPr>
          <p:spPr>
            <a:xfrm flipV="1">
              <a:off x="13314" y="7797"/>
              <a:ext cx="2681" cy="623"/>
            </a:xfrm>
            <a:prstGeom prst="bentConnector3">
              <a:avLst>
                <a:gd name="adj1" fmla="val 9962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/>
            <p:cNvSpPr/>
            <p:nvPr/>
          </p:nvSpPr>
          <p:spPr>
            <a:xfrm rot="5220000">
              <a:off x="15861" y="7522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4.3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端使用：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公司分配管理</a:t>
            </a:r>
          </a:p>
        </p:txBody>
      </p:sp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5120" y="2183765"/>
            <a:ext cx="2338070" cy="3558540"/>
          </a:xfrm>
          <a:prstGeom prst="rect">
            <a:avLst/>
          </a:prstGeom>
        </p:spPr>
      </p:pic>
      <p:pic>
        <p:nvPicPr>
          <p:cNvPr id="6" name="图片 5" descr="F:\新油帮帮\素材\软件截图\公司用油管理.png公司用油管理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2025" y="2268220"/>
            <a:ext cx="7866380" cy="31330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 descr="C:\Users\DELL\Desktop\增加物流公司.png增加物流公司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280525" y="2020888"/>
            <a:ext cx="2198370" cy="204597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grpSp>
        <p:nvGrpSpPr>
          <p:cNvPr id="33" name="组合 32"/>
          <p:cNvGrpSpPr/>
          <p:nvPr/>
        </p:nvGrpSpPr>
        <p:grpSpPr>
          <a:xfrm>
            <a:off x="838835" y="1590675"/>
            <a:ext cx="1141730" cy="1792605"/>
            <a:chOff x="1141" y="2505"/>
            <a:chExt cx="1798" cy="2823"/>
          </a:xfrm>
        </p:grpSpPr>
        <p:sp>
          <p:nvSpPr>
            <p:cNvPr id="24" name="圆角矩形 23"/>
            <p:cNvSpPr/>
            <p:nvPr/>
          </p:nvSpPr>
          <p:spPr>
            <a:xfrm>
              <a:off x="1797" y="2505"/>
              <a:ext cx="1142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当前页</a:t>
              </a:r>
            </a:p>
          </p:txBody>
        </p:sp>
        <p:cxnSp>
          <p:nvCxnSpPr>
            <p:cNvPr id="25" name="肘形连接符 24"/>
            <p:cNvCxnSpPr>
              <a:endCxn id="27" idx="2"/>
            </p:cNvCxnSpPr>
            <p:nvPr/>
          </p:nvCxnSpPr>
          <p:spPr>
            <a:xfrm rot="5400000">
              <a:off x="234" y="3637"/>
              <a:ext cx="2471" cy="656"/>
            </a:xfrm>
            <a:prstGeom prst="bentConnector4">
              <a:avLst>
                <a:gd name="adj1" fmla="val -20"/>
                <a:gd name="adj2" fmla="val 135594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141" y="507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516620" y="2867660"/>
            <a:ext cx="754380" cy="161925"/>
            <a:chOff x="7215" y="4866"/>
            <a:chExt cx="1188" cy="255"/>
          </a:xfrm>
        </p:grpSpPr>
        <p:cxnSp>
          <p:nvCxnSpPr>
            <p:cNvPr id="31" name="直接连接符 30"/>
            <p:cNvCxnSpPr/>
            <p:nvPr/>
          </p:nvCxnSpPr>
          <p:spPr>
            <a:xfrm flipH="1" flipV="1">
              <a:off x="7490" y="4995"/>
              <a:ext cx="913" cy="1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7215" y="486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235700" y="5368290"/>
            <a:ext cx="2715895" cy="641350"/>
            <a:chOff x="3928" y="8754"/>
            <a:chExt cx="4277" cy="1010"/>
          </a:xfrm>
        </p:grpSpPr>
        <p:sp>
          <p:nvSpPr>
            <p:cNvPr id="46" name="圆角矩形 45"/>
            <p:cNvSpPr/>
            <p:nvPr/>
          </p:nvSpPr>
          <p:spPr>
            <a:xfrm>
              <a:off x="4363" y="9317"/>
              <a:ext cx="3842" cy="447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分配：分配公司额度，不可收回</a:t>
              </a:r>
            </a:p>
          </p:txBody>
        </p:sp>
        <p:cxnSp>
          <p:nvCxnSpPr>
            <p:cNvPr id="47" name="肘形连接符 46"/>
            <p:cNvCxnSpPr>
              <a:stCxn id="46" idx="1"/>
              <a:endCxn id="48" idx="4"/>
            </p:cNvCxnSpPr>
            <p:nvPr/>
          </p:nvCxnSpPr>
          <p:spPr>
            <a:xfrm rot="10800000">
              <a:off x="4056" y="9009"/>
              <a:ext cx="307" cy="532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3928" y="875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568690" y="3919855"/>
            <a:ext cx="1868170" cy="1445895"/>
            <a:chOff x="13314" y="6143"/>
            <a:chExt cx="2942" cy="2277"/>
          </a:xfrm>
        </p:grpSpPr>
        <p:cxnSp>
          <p:nvCxnSpPr>
            <p:cNvPr id="50" name="肘形连接符 49"/>
            <p:cNvCxnSpPr>
              <a:endCxn id="51" idx="6"/>
            </p:cNvCxnSpPr>
            <p:nvPr/>
          </p:nvCxnSpPr>
          <p:spPr>
            <a:xfrm flipV="1">
              <a:off x="13314" y="6398"/>
              <a:ext cx="2821" cy="2022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/>
            <p:cNvSpPr/>
            <p:nvPr/>
          </p:nvSpPr>
          <p:spPr>
            <a:xfrm rot="5220000">
              <a:off x="16001" y="614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4.4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端使用：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发票开具管理</a:t>
            </a:r>
          </a:p>
        </p:txBody>
      </p:sp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5120" y="2183765"/>
            <a:ext cx="2338070" cy="3558540"/>
          </a:xfrm>
          <a:prstGeom prst="rect">
            <a:avLst/>
          </a:prstGeom>
        </p:spPr>
      </p:pic>
      <p:pic>
        <p:nvPicPr>
          <p:cNvPr id="6" name="图片 5" descr="F:\新油帮帮\素材\软件截图\开具发票.png开具发票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8535" y="2282825"/>
            <a:ext cx="7803515" cy="27616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 descr="C:\Users\DELL\Desktop\申请发票.png申请发票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280525" y="2028825"/>
            <a:ext cx="2198370" cy="2030095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grpSp>
        <p:nvGrpSpPr>
          <p:cNvPr id="33" name="组合 32"/>
          <p:cNvGrpSpPr/>
          <p:nvPr/>
        </p:nvGrpSpPr>
        <p:grpSpPr>
          <a:xfrm>
            <a:off x="838835" y="1590675"/>
            <a:ext cx="1141730" cy="2225675"/>
            <a:chOff x="1141" y="2505"/>
            <a:chExt cx="1798" cy="3505"/>
          </a:xfrm>
        </p:grpSpPr>
        <p:sp>
          <p:nvSpPr>
            <p:cNvPr id="24" name="圆角矩形 23"/>
            <p:cNvSpPr/>
            <p:nvPr/>
          </p:nvSpPr>
          <p:spPr>
            <a:xfrm>
              <a:off x="1797" y="2505"/>
              <a:ext cx="1142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当前页</a:t>
              </a:r>
            </a:p>
          </p:txBody>
        </p:sp>
        <p:cxnSp>
          <p:nvCxnSpPr>
            <p:cNvPr id="25" name="肘形连接符 24"/>
            <p:cNvCxnSpPr>
              <a:stCxn id="24" idx="1"/>
              <a:endCxn id="27" idx="2"/>
            </p:cNvCxnSpPr>
            <p:nvPr/>
          </p:nvCxnSpPr>
          <p:spPr>
            <a:xfrm rot="10800000" flipV="1">
              <a:off x="1141" y="2719"/>
              <a:ext cx="655" cy="3163"/>
            </a:xfrm>
            <a:prstGeom prst="bentConnector3">
              <a:avLst>
                <a:gd name="adj1" fmla="val 157252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142" y="5755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516620" y="2886710"/>
            <a:ext cx="754380" cy="161925"/>
            <a:chOff x="7215" y="4866"/>
            <a:chExt cx="1188" cy="255"/>
          </a:xfrm>
        </p:grpSpPr>
        <p:cxnSp>
          <p:nvCxnSpPr>
            <p:cNvPr id="31" name="直接连接符 30"/>
            <p:cNvCxnSpPr/>
            <p:nvPr/>
          </p:nvCxnSpPr>
          <p:spPr>
            <a:xfrm flipH="1" flipV="1">
              <a:off x="7490" y="4995"/>
              <a:ext cx="913" cy="1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7215" y="486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949700" y="1590675"/>
            <a:ext cx="2522855" cy="1362710"/>
            <a:chOff x="3928" y="6863"/>
            <a:chExt cx="3973" cy="2146"/>
          </a:xfrm>
        </p:grpSpPr>
        <p:sp>
          <p:nvSpPr>
            <p:cNvPr id="46" name="圆角矩形 45"/>
            <p:cNvSpPr/>
            <p:nvPr/>
          </p:nvSpPr>
          <p:spPr>
            <a:xfrm>
              <a:off x="4363" y="6863"/>
              <a:ext cx="3538" cy="447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只有充值的金额可用于开发票</a:t>
              </a:r>
              <a:r>
                <a:rPr lang="en-US" altLang="zh-CN" sz="1200"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</a:p>
          </p:txBody>
        </p:sp>
        <p:cxnSp>
          <p:nvCxnSpPr>
            <p:cNvPr id="47" name="肘形连接符 46"/>
            <p:cNvCxnSpPr>
              <a:stCxn id="46" idx="1"/>
              <a:endCxn id="48" idx="0"/>
            </p:cNvCxnSpPr>
            <p:nvPr/>
          </p:nvCxnSpPr>
          <p:spPr>
            <a:xfrm rot="10800000" flipV="1">
              <a:off x="4056" y="7087"/>
              <a:ext cx="307" cy="16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3928" y="875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516620" y="3919855"/>
            <a:ext cx="1920240" cy="932815"/>
            <a:chOff x="13232" y="6143"/>
            <a:chExt cx="3024" cy="1469"/>
          </a:xfrm>
        </p:grpSpPr>
        <p:cxnSp>
          <p:nvCxnSpPr>
            <p:cNvPr id="50" name="肘形连接符 49"/>
            <p:cNvCxnSpPr>
              <a:endCxn id="51" idx="6"/>
            </p:cNvCxnSpPr>
            <p:nvPr/>
          </p:nvCxnSpPr>
          <p:spPr>
            <a:xfrm flipV="1">
              <a:off x="13232" y="6398"/>
              <a:ext cx="2903" cy="1214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/>
            <p:cNvSpPr/>
            <p:nvPr/>
          </p:nvSpPr>
          <p:spPr>
            <a:xfrm rot="5220000">
              <a:off x="16001" y="614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4.5</a:t>
            </a:r>
            <a:r>
              <a:rPr 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PC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端使用：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账户管理（有返点版）</a:t>
            </a:r>
          </a:p>
        </p:txBody>
      </p:sp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5120" y="2183765"/>
            <a:ext cx="2338070" cy="3558540"/>
          </a:xfrm>
          <a:prstGeom prst="rect">
            <a:avLst/>
          </a:prstGeom>
        </p:spPr>
      </p:pic>
      <p:pic>
        <p:nvPicPr>
          <p:cNvPr id="6" name="图片 5" descr="F:\新油帮帮\素材\软件截图\账户管理.png账户管理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3295" y="2378075"/>
            <a:ext cx="8521065" cy="39338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5" name="组合 44"/>
          <p:cNvGrpSpPr/>
          <p:nvPr/>
        </p:nvGrpSpPr>
        <p:grpSpPr>
          <a:xfrm>
            <a:off x="8409940" y="3594735"/>
            <a:ext cx="2987040" cy="526415"/>
            <a:chOff x="3500" y="8111"/>
            <a:chExt cx="4704" cy="829"/>
          </a:xfrm>
        </p:grpSpPr>
        <p:sp>
          <p:nvSpPr>
            <p:cNvPr id="46" name="圆角矩形 45"/>
            <p:cNvSpPr/>
            <p:nvPr/>
          </p:nvSpPr>
          <p:spPr>
            <a:xfrm>
              <a:off x="6108" y="8111"/>
              <a:ext cx="2096" cy="82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选择查询条件，可对应查询结果</a:t>
              </a:r>
            </a:p>
          </p:txBody>
        </p:sp>
        <p:cxnSp>
          <p:nvCxnSpPr>
            <p:cNvPr id="47" name="肘形连接符 46"/>
            <p:cNvCxnSpPr>
              <a:stCxn id="46" idx="1"/>
              <a:endCxn id="48" idx="6"/>
            </p:cNvCxnSpPr>
            <p:nvPr/>
          </p:nvCxnSpPr>
          <p:spPr>
            <a:xfrm rot="10800000" flipV="1">
              <a:off x="3754" y="8526"/>
              <a:ext cx="2353" cy="270"/>
            </a:xfrm>
            <a:prstGeom prst="bentConnector3">
              <a:avLst>
                <a:gd name="adj1" fmla="val 90395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3500" y="8668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38835" y="1590675"/>
            <a:ext cx="1141730" cy="3085465"/>
            <a:chOff x="1321" y="2235"/>
            <a:chExt cx="1798" cy="4859"/>
          </a:xfrm>
        </p:grpSpPr>
        <p:sp>
          <p:nvSpPr>
            <p:cNvPr id="24" name="圆角矩形 23"/>
            <p:cNvSpPr/>
            <p:nvPr/>
          </p:nvSpPr>
          <p:spPr>
            <a:xfrm>
              <a:off x="1977" y="2235"/>
              <a:ext cx="1142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当前页</a:t>
              </a:r>
            </a:p>
          </p:txBody>
        </p:sp>
        <p:cxnSp>
          <p:nvCxnSpPr>
            <p:cNvPr id="25" name="肘形连接符 24"/>
            <p:cNvCxnSpPr>
              <a:stCxn id="24" idx="1"/>
              <a:endCxn id="27" idx="2"/>
            </p:cNvCxnSpPr>
            <p:nvPr/>
          </p:nvCxnSpPr>
          <p:spPr>
            <a:xfrm rot="10800000" flipV="1">
              <a:off x="1321" y="2450"/>
              <a:ext cx="656" cy="4517"/>
            </a:xfrm>
            <a:prstGeom prst="bentConnector3">
              <a:avLst>
                <a:gd name="adj1" fmla="val 157165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321" y="6839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" name="右箭头标注 2"/>
          <p:cNvSpPr/>
          <p:nvPr/>
        </p:nvSpPr>
        <p:spPr>
          <a:xfrm>
            <a:off x="379095" y="4916170"/>
            <a:ext cx="876935" cy="1054735"/>
          </a:xfrm>
          <a:prstGeom prst="rightArrowCallout">
            <a:avLst/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多维度的账户数据管理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9431020" y="4275455"/>
            <a:ext cx="1915795" cy="1466850"/>
            <a:chOff x="4750" y="7267"/>
            <a:chExt cx="3017" cy="2310"/>
          </a:xfrm>
        </p:grpSpPr>
        <p:sp>
          <p:nvSpPr>
            <p:cNvPr id="10" name="圆角矩形 9"/>
            <p:cNvSpPr/>
            <p:nvPr/>
          </p:nvSpPr>
          <p:spPr>
            <a:xfrm>
              <a:off x="5671" y="8748"/>
              <a:ext cx="2096" cy="82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查询结果可导出</a:t>
              </a:r>
            </a:p>
          </p:txBody>
        </p:sp>
        <p:cxnSp>
          <p:nvCxnSpPr>
            <p:cNvPr id="11" name="肘形连接符 10"/>
            <p:cNvCxnSpPr>
              <a:stCxn id="10" idx="1"/>
              <a:endCxn id="12" idx="6"/>
            </p:cNvCxnSpPr>
            <p:nvPr/>
          </p:nvCxnSpPr>
          <p:spPr>
            <a:xfrm rot="10800000">
              <a:off x="5005" y="7395"/>
              <a:ext cx="666" cy="176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4750" y="7267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48188" y="2579688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401822" y="1873250"/>
            <a:ext cx="7693092" cy="6924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企业</a:t>
            </a:r>
            <a:r>
              <a:rPr lang="zh-CN" altLang="en-US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管理系统</a:t>
            </a: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使用介绍</a:t>
            </a:r>
            <a:endParaRPr lang="zh-CN" sz="6000" spc="-150" dirty="0"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8675" name="Rectangle 3"/>
          <p:cNvSpPr txBox="1">
            <a:spLocks noChangeArrowheads="1"/>
          </p:cNvSpPr>
          <p:nvPr/>
        </p:nvSpPr>
        <p:spPr bwMode="auto">
          <a:xfrm>
            <a:off x="4608513" y="2647950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移动端</a:t>
            </a:r>
          </a:p>
        </p:txBody>
      </p:sp>
      <p:pic>
        <p:nvPicPr>
          <p:cNvPr id="2" name="图片 1" descr="C:\Users\DELL\Desktop\手机端.png手机端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97620" y="3506470"/>
            <a:ext cx="1197610" cy="1197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4.6</a:t>
            </a:r>
            <a:r>
              <a:rPr 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企业移动端使用：登录（有返点版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）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497830" y="1603375"/>
            <a:ext cx="2365375" cy="4451985"/>
            <a:chOff x="5058" y="3104"/>
            <a:chExt cx="4060" cy="7641"/>
          </a:xfrm>
        </p:grpSpPr>
        <p:sp>
          <p:nvSpPr>
            <p:cNvPr id="17" name="圆角矩形 16"/>
            <p:cNvSpPr/>
            <p:nvPr/>
          </p:nvSpPr>
          <p:spPr>
            <a:xfrm>
              <a:off x="5058" y="3104"/>
              <a:ext cx="4060" cy="7641"/>
            </a:xfrm>
            <a:prstGeom prst="roundRect">
              <a:avLst>
                <a:gd name="adj" fmla="val 16078"/>
              </a:avLst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5293" y="4017"/>
              <a:ext cx="3570" cy="5814"/>
            </a:xfrm>
            <a:prstGeom prst="roundRect">
              <a:avLst>
                <a:gd name="adj" fmla="val 280"/>
              </a:avLst>
            </a:prstGeom>
            <a:solidFill>
              <a:srgbClr val="231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圆角矩形 21"/>
          <p:cNvSpPr/>
          <p:nvPr/>
        </p:nvSpPr>
        <p:spPr>
          <a:xfrm>
            <a:off x="5635625" y="2145030"/>
            <a:ext cx="2078990" cy="3378200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 descr="F:\新油帮帮\油多多设计稿\logo.jpglogo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142105" y="3499485"/>
            <a:ext cx="683260" cy="660400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4742815" y="3753485"/>
            <a:ext cx="755015" cy="161925"/>
            <a:chOff x="-4135" y="8774"/>
            <a:chExt cx="1189" cy="255"/>
          </a:xfrm>
        </p:grpSpPr>
        <p:cxnSp>
          <p:nvCxnSpPr>
            <p:cNvPr id="30" name="肘形连接符 29"/>
            <p:cNvCxnSpPr>
              <a:stCxn id="17" idx="1"/>
              <a:endCxn id="31" idx="6"/>
            </p:cNvCxnSpPr>
            <p:nvPr/>
          </p:nvCxnSpPr>
          <p:spPr>
            <a:xfrm rot="10800000" flipV="1">
              <a:off x="-3880" y="8894"/>
              <a:ext cx="934" cy="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-4135" y="877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346950" y="3499485"/>
            <a:ext cx="1235710" cy="161925"/>
            <a:chOff x="11570" y="5511"/>
            <a:chExt cx="1946" cy="255"/>
          </a:xfrm>
        </p:grpSpPr>
        <p:cxnSp>
          <p:nvCxnSpPr>
            <p:cNvPr id="47" name="肘形连接符 46"/>
            <p:cNvCxnSpPr>
              <a:stCxn id="46" idx="0"/>
              <a:endCxn id="48" idx="0"/>
            </p:cNvCxnSpPr>
            <p:nvPr/>
          </p:nvCxnSpPr>
          <p:spPr>
            <a:xfrm rot="16200000" flipV="1">
              <a:off x="12492" y="4716"/>
              <a:ext cx="229" cy="1819"/>
            </a:xfrm>
            <a:prstGeom prst="bentConnector3">
              <a:avLst>
                <a:gd name="adj1" fmla="val 22227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11570" y="551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901305" y="3644900"/>
            <a:ext cx="1429385" cy="774700"/>
            <a:chOff x="12443" y="5740"/>
            <a:chExt cx="2251" cy="1220"/>
          </a:xfrm>
        </p:grpSpPr>
        <p:sp>
          <p:nvSpPr>
            <p:cNvPr id="46" name="圆角矩形 45"/>
            <p:cNvSpPr/>
            <p:nvPr/>
          </p:nvSpPr>
          <p:spPr>
            <a:xfrm>
              <a:off x="12443" y="5740"/>
              <a:ext cx="2147" cy="82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输入公司账户登录，进入首页</a:t>
              </a:r>
            </a:p>
          </p:txBody>
        </p:sp>
        <p:cxnSp>
          <p:nvCxnSpPr>
            <p:cNvPr id="56" name="肘形连接符 55"/>
            <p:cNvCxnSpPr>
              <a:endCxn id="46" idx="2"/>
            </p:cNvCxnSpPr>
            <p:nvPr/>
          </p:nvCxnSpPr>
          <p:spPr>
            <a:xfrm rot="10800000">
              <a:off x="13517" y="6569"/>
              <a:ext cx="1177" cy="3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/>
          <p:cNvGrpSpPr/>
          <p:nvPr/>
        </p:nvGrpSpPr>
        <p:grpSpPr>
          <a:xfrm>
            <a:off x="667385" y="2409825"/>
            <a:ext cx="2663190" cy="2652395"/>
            <a:chOff x="11329" y="5345"/>
            <a:chExt cx="6147" cy="3441"/>
          </a:xfrm>
        </p:grpSpPr>
        <p:sp>
          <p:nvSpPr>
            <p:cNvPr id="44" name="Rectangle 88"/>
            <p:cNvSpPr/>
            <p:nvPr/>
          </p:nvSpPr>
          <p:spPr>
            <a:xfrm>
              <a:off x="11329" y="5345"/>
              <a:ext cx="6147" cy="3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49" name="Rectangle 3"/>
            <p:cNvSpPr txBox="1">
              <a:spLocks noChangeArrowheads="1"/>
            </p:cNvSpPr>
            <p:nvPr/>
          </p:nvSpPr>
          <p:spPr bwMode="auto">
            <a:xfrm>
              <a:off x="12389" y="5611"/>
              <a:ext cx="4026" cy="512"/>
            </a:xfrm>
            <a:prstGeom prst="roundRect">
              <a:avLst/>
            </a:prstGeom>
            <a:solidFill>
              <a:srgbClr val="EA8010"/>
            </a:solidFill>
            <a:ln w="9525">
              <a:noFill/>
              <a:miter lim="800000"/>
            </a:ln>
          </p:spPr>
          <p:txBody>
            <a:bodyPr wrap="square" lIns="90000" tIns="46800" rIns="90000" bIns="4680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下载软件二维码</a:t>
              </a:r>
            </a:p>
          </p:txBody>
        </p:sp>
      </p:grpSp>
      <p:pic>
        <p:nvPicPr>
          <p:cNvPr id="50" name="图片 49" descr="下载二维码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0785" y="3349625"/>
            <a:ext cx="1454785" cy="1434465"/>
          </a:xfrm>
          <a:prstGeom prst="rect">
            <a:avLst/>
          </a:prstGeom>
        </p:spPr>
      </p:pic>
      <p:grpSp>
        <p:nvGrpSpPr>
          <p:cNvPr id="52" name="组合 51"/>
          <p:cNvGrpSpPr/>
          <p:nvPr/>
        </p:nvGrpSpPr>
        <p:grpSpPr>
          <a:xfrm>
            <a:off x="3244850" y="3753485"/>
            <a:ext cx="897255" cy="161925"/>
            <a:chOff x="-4135" y="8774"/>
            <a:chExt cx="1413" cy="255"/>
          </a:xfrm>
        </p:grpSpPr>
        <p:cxnSp>
          <p:nvCxnSpPr>
            <p:cNvPr id="53" name="肘形连接符 52"/>
            <p:cNvCxnSpPr>
              <a:endCxn id="54" idx="6"/>
            </p:cNvCxnSpPr>
            <p:nvPr/>
          </p:nvCxnSpPr>
          <p:spPr>
            <a:xfrm rot="10800000" flipV="1">
              <a:off x="-3881" y="8894"/>
              <a:ext cx="1159" cy="7"/>
            </a:xfrm>
            <a:prstGeom prst="bentConnector3">
              <a:avLst>
                <a:gd name="adj1" fmla="val 4995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/>
            <p:cNvSpPr/>
            <p:nvPr/>
          </p:nvSpPr>
          <p:spPr>
            <a:xfrm>
              <a:off x="-4135" y="877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5" name="圆角矩形 54"/>
          <p:cNvSpPr/>
          <p:nvPr/>
        </p:nvSpPr>
        <p:spPr>
          <a:xfrm>
            <a:off x="9333865" y="2135505"/>
            <a:ext cx="2078990" cy="3378200"/>
          </a:xfrm>
          <a:prstGeom prst="roundRect">
            <a:avLst>
              <a:gd name="adj" fmla="val 1960"/>
            </a:avLst>
          </a:prstGeom>
          <a:blipFill rotWithShape="1">
            <a:blip r:embed="rId6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55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11759" t="12311" r="13935" b="19319"/>
          <a:stretch>
            <a:fillRect/>
          </a:stretch>
        </p:blipFill>
        <p:spPr>
          <a:xfrm>
            <a:off x="1026160" y="1857375"/>
            <a:ext cx="749300" cy="6559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车辆管理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点击首页车辆管理，进入车辆管理页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636770" y="1441450"/>
            <a:ext cx="2265680" cy="662940"/>
            <a:chOff x="7557" y="2510"/>
            <a:chExt cx="3568" cy="1044"/>
          </a:xfrm>
        </p:grpSpPr>
        <p:grpSp>
          <p:nvGrpSpPr>
            <p:cNvPr id="9" name="组合 8"/>
            <p:cNvGrpSpPr/>
            <p:nvPr/>
          </p:nvGrpSpPr>
          <p:grpSpPr>
            <a:xfrm>
              <a:off x="7557" y="2510"/>
              <a:ext cx="2600" cy="1044"/>
              <a:chOff x="5478" y="3021"/>
              <a:chExt cx="2600" cy="1044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304" y="3021"/>
                <a:ext cx="1774" cy="640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点击右上方</a:t>
                </a:r>
                <a:r>
                  <a:rPr lang="en-US" altLang="zh-CN" sz="1200">
                    <a:latin typeface="微软雅黑" panose="020B0503020204020204" charset="-122"/>
                    <a:ea typeface="微软雅黑" panose="020B0503020204020204" charset="-122"/>
                  </a:rPr>
                  <a:t>+</a:t>
                </a: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，可添加司机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0"/>
              </p:cNvCxnSpPr>
              <p:nvPr/>
            </p:nvCxnSpPr>
            <p:spPr>
              <a:xfrm rot="10800000" flipV="1">
                <a:off x="5606" y="3341"/>
                <a:ext cx="698" cy="469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5478" y="3810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0"/>
              <a:endCxn id="10" idx="3"/>
            </p:cNvCxnSpPr>
            <p:nvPr/>
          </p:nvCxnSpPr>
          <p:spPr>
            <a:xfrm rot="16200000" flipV="1">
              <a:off x="10453" y="2535"/>
              <a:ext cx="376" cy="9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4873625" y="4020185"/>
            <a:ext cx="1313815" cy="1580515"/>
            <a:chOff x="-2356" y="6117"/>
            <a:chExt cx="2069" cy="2489"/>
          </a:xfrm>
        </p:grpSpPr>
        <p:cxnSp>
          <p:nvCxnSpPr>
            <p:cNvPr id="33" name="肘形连接符 32"/>
            <p:cNvCxnSpPr>
              <a:stCxn id="6" idx="3"/>
              <a:endCxn id="34" idx="2"/>
            </p:cNvCxnSpPr>
            <p:nvPr/>
          </p:nvCxnSpPr>
          <p:spPr>
            <a:xfrm>
              <a:off x="-2356" y="6117"/>
              <a:ext cx="1814" cy="2362"/>
            </a:xfrm>
            <a:prstGeom prst="bentConnector3">
              <a:avLst>
                <a:gd name="adj1" fmla="val 4470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-542" y="835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69925" y="4772025"/>
            <a:ext cx="1673225" cy="577215"/>
            <a:chOff x="6000" y="1971"/>
            <a:chExt cx="2635" cy="909"/>
          </a:xfrm>
        </p:grpSpPr>
        <p:sp>
          <p:nvSpPr>
            <p:cNvPr id="25" name="圆角矩形 24"/>
            <p:cNvSpPr/>
            <p:nvPr/>
          </p:nvSpPr>
          <p:spPr>
            <a:xfrm>
              <a:off x="6000" y="2114"/>
              <a:ext cx="1891" cy="766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司机类别标志：</a:t>
              </a:r>
            </a:p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授信</a:t>
              </a:r>
              <a:r>
                <a:rPr lang="en-US" altLang="zh-CN" sz="1200">
                  <a:latin typeface="微软雅黑" panose="020B0503020204020204" charset="-122"/>
                  <a:ea typeface="微软雅黑" panose="020B0503020204020204" charset="-122"/>
                </a:rPr>
                <a:t>/</a:t>
              </a:r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非授信</a:t>
              </a:r>
            </a:p>
          </p:txBody>
        </p:sp>
        <p:cxnSp>
          <p:nvCxnSpPr>
            <p:cNvPr id="26" name="肘形连接符 25"/>
            <p:cNvCxnSpPr>
              <a:stCxn id="25" idx="3"/>
              <a:endCxn id="27" idx="2"/>
            </p:cNvCxnSpPr>
            <p:nvPr/>
          </p:nvCxnSpPr>
          <p:spPr>
            <a:xfrm flipV="1">
              <a:off x="7891" y="2099"/>
              <a:ext cx="489" cy="398"/>
            </a:xfrm>
            <a:prstGeom prst="bentConnector3">
              <a:avLst>
                <a:gd name="adj1" fmla="val 50102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8380" y="197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69925" y="5600700"/>
            <a:ext cx="3495675" cy="567690"/>
            <a:chOff x="6000" y="1971"/>
            <a:chExt cx="5505" cy="894"/>
          </a:xfrm>
        </p:grpSpPr>
        <p:sp>
          <p:nvSpPr>
            <p:cNvPr id="31" name="圆角矩形 30"/>
            <p:cNvSpPr/>
            <p:nvPr/>
          </p:nvSpPr>
          <p:spPr>
            <a:xfrm>
              <a:off x="6000" y="2099"/>
              <a:ext cx="1891" cy="766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点击按钮，可进行对应操作</a:t>
              </a:r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32" name="肘形连接符 31"/>
            <p:cNvCxnSpPr>
              <a:stCxn id="31" idx="3"/>
              <a:endCxn id="38" idx="4"/>
            </p:cNvCxnSpPr>
            <p:nvPr/>
          </p:nvCxnSpPr>
          <p:spPr>
            <a:xfrm flipV="1">
              <a:off x="7891" y="2226"/>
              <a:ext cx="3487" cy="256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/>
            <p:cNvSpPr/>
            <p:nvPr/>
          </p:nvSpPr>
          <p:spPr>
            <a:xfrm>
              <a:off x="11250" y="197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711700" y="4020185"/>
            <a:ext cx="4181475" cy="2548890"/>
            <a:chOff x="7420" y="6331"/>
            <a:chExt cx="6585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420" y="7755"/>
              <a:ext cx="5441" cy="2590"/>
              <a:chOff x="5827" y="545"/>
              <a:chExt cx="5441" cy="2590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点击车辆栏，进入车辆详情页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082" y="673"/>
                <a:ext cx="1673" cy="2231"/>
              </a:xfrm>
              <a:prstGeom prst="bentConnector3">
                <a:avLst>
                  <a:gd name="adj1" fmla="val 72683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827" y="545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8893810" y="1553845"/>
            <a:ext cx="2717800" cy="712470"/>
            <a:chOff x="4355" y="639"/>
            <a:chExt cx="4280" cy="1122"/>
          </a:xfrm>
        </p:grpSpPr>
        <p:sp>
          <p:nvSpPr>
            <p:cNvPr id="43" name="圆角矩形 42"/>
            <p:cNvSpPr/>
            <p:nvPr/>
          </p:nvSpPr>
          <p:spPr>
            <a:xfrm>
              <a:off x="4355" y="639"/>
              <a:ext cx="2937" cy="463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点击更多可删除该车辆</a:t>
              </a:r>
            </a:p>
          </p:txBody>
        </p:sp>
        <p:cxnSp>
          <p:nvCxnSpPr>
            <p:cNvPr id="44" name="肘形连接符 43"/>
            <p:cNvCxnSpPr>
              <a:stCxn id="43" idx="3"/>
              <a:endCxn id="49" idx="0"/>
            </p:cNvCxnSpPr>
            <p:nvPr/>
          </p:nvCxnSpPr>
          <p:spPr>
            <a:xfrm>
              <a:off x="7292" y="871"/>
              <a:ext cx="1196" cy="635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/>
            <p:cNvSpPr/>
            <p:nvPr/>
          </p:nvSpPr>
          <p:spPr>
            <a:xfrm>
              <a:off x="8340" y="1506"/>
              <a:ext cx="29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1" name="上箭头标注 50"/>
          <p:cNvSpPr/>
          <p:nvPr/>
        </p:nvSpPr>
        <p:spPr>
          <a:xfrm>
            <a:off x="9144635" y="4297045"/>
            <a:ext cx="2028190" cy="556260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点击对应项可修改车辆信息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  <p:bldP spid="51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765" y="1834515"/>
            <a:ext cx="758190" cy="6470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收支明细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点击首页收支明细，进入收支明细页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2936875" y="1427480"/>
            <a:ext cx="1861820" cy="676910"/>
            <a:chOff x="2801" y="2999"/>
            <a:chExt cx="2932" cy="1066"/>
          </a:xfrm>
        </p:grpSpPr>
        <p:sp>
          <p:nvSpPr>
            <p:cNvPr id="10" name="圆角矩形 9"/>
            <p:cNvSpPr/>
            <p:nvPr/>
          </p:nvSpPr>
          <p:spPr>
            <a:xfrm>
              <a:off x="2801" y="2999"/>
              <a:ext cx="2104" cy="64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点击右上方操作，可进行筛选搜索</a:t>
              </a:r>
            </a:p>
          </p:txBody>
        </p:sp>
        <p:cxnSp>
          <p:nvCxnSpPr>
            <p:cNvPr id="11" name="肘形连接符 10"/>
            <p:cNvCxnSpPr>
              <a:stCxn id="10" idx="3"/>
              <a:endCxn id="12" idx="0"/>
            </p:cNvCxnSpPr>
            <p:nvPr/>
          </p:nvCxnSpPr>
          <p:spPr>
            <a:xfrm>
              <a:off x="4905" y="3319"/>
              <a:ext cx="701" cy="4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5478" y="3810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798695" y="2481580"/>
            <a:ext cx="837565" cy="1537970"/>
            <a:chOff x="-2474" y="3694"/>
            <a:chExt cx="1319" cy="2422"/>
          </a:xfrm>
        </p:grpSpPr>
        <p:cxnSp>
          <p:nvCxnSpPr>
            <p:cNvPr id="33" name="肘形连接符 32"/>
            <p:cNvCxnSpPr>
              <a:stCxn id="14" idx="1"/>
              <a:endCxn id="34" idx="6"/>
            </p:cNvCxnSpPr>
            <p:nvPr/>
          </p:nvCxnSpPr>
          <p:spPr>
            <a:xfrm rot="10800000">
              <a:off x="-2219" y="3821"/>
              <a:ext cx="1064" cy="229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-2474" y="369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911600" y="5455920"/>
            <a:ext cx="6247765" cy="1182370"/>
            <a:chOff x="6415" y="1111"/>
            <a:chExt cx="9839" cy="1862"/>
          </a:xfrm>
        </p:grpSpPr>
        <p:grpSp>
          <p:nvGrpSpPr>
            <p:cNvPr id="7" name="组合 6"/>
            <p:cNvGrpSpPr/>
            <p:nvPr/>
          </p:nvGrpSpPr>
          <p:grpSpPr>
            <a:xfrm>
              <a:off x="6415" y="1111"/>
              <a:ext cx="6566" cy="1862"/>
              <a:chOff x="4336" y="1622"/>
              <a:chExt cx="6566" cy="1862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6998" y="3021"/>
                <a:ext cx="3904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点击收支，可进入该收支详情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4"/>
              </p:cNvCxnSpPr>
              <p:nvPr/>
            </p:nvCxnSpPr>
            <p:spPr>
              <a:xfrm rot="10800000">
                <a:off x="4464" y="1877"/>
                <a:ext cx="2534" cy="1376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4336" y="1622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21" name="肘形连接符 20"/>
            <p:cNvCxnSpPr>
              <a:stCxn id="15" idx="2"/>
            </p:cNvCxnSpPr>
            <p:nvPr/>
          </p:nvCxnSpPr>
          <p:spPr>
            <a:xfrm rot="5400000">
              <a:off x="14346" y="838"/>
              <a:ext cx="532" cy="3284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669925" y="4499610"/>
            <a:ext cx="3403600" cy="791845"/>
            <a:chOff x="6000" y="1542"/>
            <a:chExt cx="5360" cy="1247"/>
          </a:xfrm>
        </p:grpSpPr>
        <p:sp>
          <p:nvSpPr>
            <p:cNvPr id="25" name="圆角矩形 24"/>
            <p:cNvSpPr/>
            <p:nvPr/>
          </p:nvSpPr>
          <p:spPr>
            <a:xfrm>
              <a:off x="6000" y="2118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不同颜色代表收入和支出明细</a:t>
              </a:r>
            </a:p>
          </p:txBody>
        </p:sp>
        <p:cxnSp>
          <p:nvCxnSpPr>
            <p:cNvPr id="26" name="肘形连接符 25"/>
            <p:cNvCxnSpPr>
              <a:stCxn id="25" idx="3"/>
              <a:endCxn id="27" idx="2"/>
            </p:cNvCxnSpPr>
            <p:nvPr/>
          </p:nvCxnSpPr>
          <p:spPr>
            <a:xfrm flipV="1">
              <a:off x="8114" y="1670"/>
              <a:ext cx="2991" cy="784"/>
            </a:xfrm>
            <a:prstGeom prst="bentConnector3">
              <a:avLst>
                <a:gd name="adj1" fmla="val 10765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1105" y="1542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922520" y="4275455"/>
            <a:ext cx="2772410" cy="537210"/>
            <a:chOff x="4253" y="1828"/>
            <a:chExt cx="4366" cy="846"/>
          </a:xfrm>
        </p:grpSpPr>
        <p:cxnSp>
          <p:nvCxnSpPr>
            <p:cNvPr id="23" name="肘形连接符 22"/>
            <p:cNvCxnSpPr>
              <a:endCxn id="28" idx="4"/>
            </p:cNvCxnSpPr>
            <p:nvPr/>
          </p:nvCxnSpPr>
          <p:spPr>
            <a:xfrm flipV="1">
              <a:off x="4253" y="2083"/>
              <a:ext cx="4239" cy="5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/>
            <p:cNvSpPr/>
            <p:nvPr/>
          </p:nvSpPr>
          <p:spPr>
            <a:xfrm>
              <a:off x="8364" y="1828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85" y="1903095"/>
            <a:ext cx="739140" cy="5892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发票开具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点击首页发票开具，进入发票开具页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636770" y="1441450"/>
            <a:ext cx="2265680" cy="662940"/>
            <a:chOff x="7557" y="2510"/>
            <a:chExt cx="3568" cy="1044"/>
          </a:xfrm>
        </p:grpSpPr>
        <p:grpSp>
          <p:nvGrpSpPr>
            <p:cNvPr id="9" name="组合 8"/>
            <p:cNvGrpSpPr/>
            <p:nvPr/>
          </p:nvGrpSpPr>
          <p:grpSpPr>
            <a:xfrm>
              <a:off x="7557" y="2510"/>
              <a:ext cx="2600" cy="1044"/>
              <a:chOff x="5478" y="3021"/>
              <a:chExt cx="2600" cy="1044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304" y="3021"/>
                <a:ext cx="1774" cy="640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点击右上方</a:t>
                </a:r>
                <a:r>
                  <a:rPr lang="en-US" altLang="zh-CN" sz="1200">
                    <a:latin typeface="微软雅黑" panose="020B0503020204020204" charset="-122"/>
                    <a:ea typeface="微软雅黑" panose="020B0503020204020204" charset="-122"/>
                  </a:rPr>
                  <a:t>+</a:t>
                </a: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，可申请发票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0"/>
              </p:cNvCxnSpPr>
              <p:nvPr/>
            </p:nvCxnSpPr>
            <p:spPr>
              <a:xfrm rot="10800000" flipV="1">
                <a:off x="5606" y="3341"/>
                <a:ext cx="698" cy="469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5478" y="3810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0"/>
              <a:endCxn id="10" idx="3"/>
            </p:cNvCxnSpPr>
            <p:nvPr/>
          </p:nvCxnSpPr>
          <p:spPr>
            <a:xfrm rot="16200000" flipV="1">
              <a:off x="10453" y="2535"/>
              <a:ext cx="376" cy="9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4873625" y="4020185"/>
            <a:ext cx="1313815" cy="1580515"/>
            <a:chOff x="-2356" y="6117"/>
            <a:chExt cx="2069" cy="2489"/>
          </a:xfrm>
        </p:grpSpPr>
        <p:cxnSp>
          <p:nvCxnSpPr>
            <p:cNvPr id="33" name="肘形连接符 32"/>
            <p:cNvCxnSpPr>
              <a:stCxn id="6" idx="3"/>
              <a:endCxn id="34" idx="2"/>
            </p:cNvCxnSpPr>
            <p:nvPr/>
          </p:nvCxnSpPr>
          <p:spPr>
            <a:xfrm>
              <a:off x="-2356" y="6117"/>
              <a:ext cx="1814" cy="2362"/>
            </a:xfrm>
            <a:prstGeom prst="bentConnector3">
              <a:avLst>
                <a:gd name="adj1" fmla="val 4470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-542" y="835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798695" y="4020185"/>
            <a:ext cx="4095115" cy="2548890"/>
            <a:chOff x="7557" y="6331"/>
            <a:chExt cx="6449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8438"/>
              <a:ext cx="5304" cy="1907"/>
              <a:chOff x="5964" y="1228"/>
              <a:chExt cx="5304" cy="1907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点击发票栏，进入发票详情页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1356"/>
                <a:ext cx="1536" cy="1548"/>
              </a:xfrm>
              <a:prstGeom prst="bentConnector3">
                <a:avLst>
                  <a:gd name="adj1" fmla="val 72721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1228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669925" y="4513580"/>
            <a:ext cx="3483610" cy="775335"/>
            <a:chOff x="6000" y="1613"/>
            <a:chExt cx="5486" cy="1221"/>
          </a:xfrm>
        </p:grpSpPr>
        <p:sp>
          <p:nvSpPr>
            <p:cNvPr id="18" name="圆角矩形 17"/>
            <p:cNvSpPr/>
            <p:nvPr/>
          </p:nvSpPr>
          <p:spPr>
            <a:xfrm>
              <a:off x="6000" y="2163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不同颜色代表已开具和申请中</a:t>
              </a:r>
            </a:p>
          </p:txBody>
        </p:sp>
        <p:cxnSp>
          <p:nvCxnSpPr>
            <p:cNvPr id="21" name="肘形连接符 20"/>
            <p:cNvCxnSpPr>
              <a:stCxn id="18" idx="3"/>
              <a:endCxn id="22" idx="2"/>
            </p:cNvCxnSpPr>
            <p:nvPr/>
          </p:nvCxnSpPr>
          <p:spPr>
            <a:xfrm flipV="1">
              <a:off x="8114" y="1741"/>
              <a:ext cx="3117" cy="758"/>
            </a:xfrm>
            <a:prstGeom prst="bentConnector3">
              <a:avLst>
                <a:gd name="adj1" fmla="val 10298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/>
            <p:nvPr/>
          </p:nvSpPr>
          <p:spPr>
            <a:xfrm>
              <a:off x="11231" y="161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020" y="1847850"/>
            <a:ext cx="699770" cy="6172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公司管理（有返点版）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4045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875"/>
            <a:chOff x="1055" y="3891"/>
            <a:chExt cx="2635" cy="2425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点击首页公司管理，进入公司管理页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636770" y="1441450"/>
            <a:ext cx="2265680" cy="662940"/>
            <a:chOff x="7557" y="2510"/>
            <a:chExt cx="3568" cy="1044"/>
          </a:xfrm>
        </p:grpSpPr>
        <p:grpSp>
          <p:nvGrpSpPr>
            <p:cNvPr id="9" name="组合 8"/>
            <p:cNvGrpSpPr/>
            <p:nvPr/>
          </p:nvGrpSpPr>
          <p:grpSpPr>
            <a:xfrm>
              <a:off x="7557" y="2510"/>
              <a:ext cx="2600" cy="1044"/>
              <a:chOff x="5478" y="3021"/>
              <a:chExt cx="2600" cy="1044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304" y="3021"/>
                <a:ext cx="1774" cy="640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点击右上方</a:t>
                </a:r>
                <a:r>
                  <a:rPr lang="en-US" altLang="zh-CN" sz="1200">
                    <a:latin typeface="微软雅黑" panose="020B0503020204020204" charset="-122"/>
                    <a:ea typeface="微软雅黑" panose="020B0503020204020204" charset="-122"/>
                  </a:rPr>
                  <a:t>+</a:t>
                </a: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，可新增公司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0"/>
              </p:cNvCxnSpPr>
              <p:nvPr/>
            </p:nvCxnSpPr>
            <p:spPr>
              <a:xfrm rot="10800000" flipV="1">
                <a:off x="5606" y="3341"/>
                <a:ext cx="698" cy="469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5478" y="3810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0"/>
              <a:endCxn id="10" idx="3"/>
            </p:cNvCxnSpPr>
            <p:nvPr/>
          </p:nvCxnSpPr>
          <p:spPr>
            <a:xfrm rot="16200000" flipV="1">
              <a:off x="10453" y="2535"/>
              <a:ext cx="376" cy="9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4872355" y="4020820"/>
            <a:ext cx="1313815" cy="1579880"/>
            <a:chOff x="-2356" y="6118"/>
            <a:chExt cx="2069" cy="2488"/>
          </a:xfrm>
        </p:grpSpPr>
        <p:cxnSp>
          <p:nvCxnSpPr>
            <p:cNvPr id="33" name="肘形连接符 32"/>
            <p:cNvCxnSpPr>
              <a:stCxn id="6" idx="3"/>
              <a:endCxn id="34" idx="2"/>
            </p:cNvCxnSpPr>
            <p:nvPr/>
          </p:nvCxnSpPr>
          <p:spPr>
            <a:xfrm>
              <a:off x="-2356" y="6118"/>
              <a:ext cx="1814" cy="2361"/>
            </a:xfrm>
            <a:prstGeom prst="bentConnector3">
              <a:avLst>
                <a:gd name="adj1" fmla="val 4388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-542" y="835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798695" y="4020185"/>
            <a:ext cx="4095115" cy="2548890"/>
            <a:chOff x="7557" y="6331"/>
            <a:chExt cx="6449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8438"/>
              <a:ext cx="5304" cy="1907"/>
              <a:chOff x="5964" y="1228"/>
              <a:chExt cx="5304" cy="1907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点击公司栏，进入公司信息页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1356"/>
                <a:ext cx="1536" cy="1548"/>
              </a:xfrm>
              <a:prstGeom prst="bentConnector3">
                <a:avLst>
                  <a:gd name="adj1" fmla="val 72721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1228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669925" y="4422775"/>
            <a:ext cx="3453765" cy="870585"/>
            <a:chOff x="6047" y="1613"/>
            <a:chExt cx="5439" cy="1371"/>
          </a:xfrm>
        </p:grpSpPr>
        <p:sp>
          <p:nvSpPr>
            <p:cNvPr id="18" name="圆角矩形 17"/>
            <p:cNvSpPr/>
            <p:nvPr/>
          </p:nvSpPr>
          <p:spPr>
            <a:xfrm>
              <a:off x="6047" y="2313"/>
              <a:ext cx="2067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点击分配，可给公司分配额度</a:t>
              </a:r>
            </a:p>
          </p:txBody>
        </p:sp>
        <p:cxnSp>
          <p:nvCxnSpPr>
            <p:cNvPr id="21" name="肘形连接符 20"/>
            <p:cNvCxnSpPr>
              <a:stCxn id="18" idx="3"/>
              <a:endCxn id="22" idx="2"/>
            </p:cNvCxnSpPr>
            <p:nvPr/>
          </p:nvCxnSpPr>
          <p:spPr>
            <a:xfrm flipV="1">
              <a:off x="8114" y="1741"/>
              <a:ext cx="3117" cy="908"/>
            </a:xfrm>
            <a:prstGeom prst="bentConnector3">
              <a:avLst>
                <a:gd name="adj1" fmla="val 1135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/>
            <p:nvPr/>
          </p:nvSpPr>
          <p:spPr>
            <a:xfrm>
              <a:off x="11231" y="161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8893810" y="1553845"/>
            <a:ext cx="2717800" cy="712470"/>
            <a:chOff x="4355" y="639"/>
            <a:chExt cx="4280" cy="1122"/>
          </a:xfrm>
        </p:grpSpPr>
        <p:sp>
          <p:nvSpPr>
            <p:cNvPr id="43" name="圆角矩形 42"/>
            <p:cNvSpPr/>
            <p:nvPr/>
          </p:nvSpPr>
          <p:spPr>
            <a:xfrm>
              <a:off x="4355" y="639"/>
              <a:ext cx="2937" cy="463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点击更多可删除该公司</a:t>
              </a:r>
            </a:p>
          </p:txBody>
        </p:sp>
        <p:cxnSp>
          <p:nvCxnSpPr>
            <p:cNvPr id="44" name="肘形连接符 43"/>
            <p:cNvCxnSpPr>
              <a:stCxn id="43" idx="3"/>
              <a:endCxn id="49" idx="0"/>
            </p:cNvCxnSpPr>
            <p:nvPr/>
          </p:nvCxnSpPr>
          <p:spPr>
            <a:xfrm>
              <a:off x="7292" y="871"/>
              <a:ext cx="1196" cy="635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/>
            <p:cNvSpPr/>
            <p:nvPr/>
          </p:nvSpPr>
          <p:spPr>
            <a:xfrm>
              <a:off x="8340" y="1506"/>
              <a:ext cx="29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278"/>
            <a:ext cx="11212512" cy="100745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267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1.1 加油市场概况</a:t>
            </a:r>
            <a:endParaRPr lang="en-US" altLang="ko-KR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218" name="组合 217"/>
          <p:cNvGrpSpPr/>
          <p:nvPr/>
        </p:nvGrpSpPr>
        <p:grpSpPr>
          <a:xfrm>
            <a:off x="6078855" y="1849120"/>
            <a:ext cx="5798820" cy="4695190"/>
            <a:chOff x="9321" y="2948"/>
            <a:chExt cx="9132" cy="7394"/>
          </a:xfrm>
        </p:grpSpPr>
        <p:sp>
          <p:nvSpPr>
            <p:cNvPr id="96" name="文本框 95"/>
            <p:cNvSpPr txBox="1"/>
            <p:nvPr/>
          </p:nvSpPr>
          <p:spPr>
            <a:xfrm>
              <a:off x="15285" y="9694"/>
              <a:ext cx="3168" cy="64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i="1" dirty="0">
                  <a:latin typeface="+mj-ea"/>
                  <a:ea typeface="+mj-ea"/>
                  <a:sym typeface="+mn-ea"/>
                </a:rPr>
                <a:t>数据来源：卓创资讯</a:t>
              </a:r>
              <a:endParaRPr lang="zh-CN" altLang="en-US" sz="1400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9321" y="2948"/>
              <a:ext cx="7974" cy="6069"/>
              <a:chOff x="8937" y="2569"/>
              <a:chExt cx="8234" cy="6594"/>
            </a:xfrm>
          </p:grpSpPr>
          <p:grpSp>
            <p:nvGrpSpPr>
              <p:cNvPr id="105" name="组合 104"/>
              <p:cNvGrpSpPr/>
              <p:nvPr/>
            </p:nvGrpSpPr>
            <p:grpSpPr>
              <a:xfrm>
                <a:off x="10384" y="3978"/>
                <a:ext cx="5432" cy="4925"/>
                <a:chOff x="1197960" y="1763811"/>
                <a:chExt cx="5256213" cy="4319588"/>
              </a:xfrm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grpSpPr>
            <p:sp>
              <p:nvSpPr>
                <p:cNvPr id="106" name="Freeform 4"/>
                <p:cNvSpPr/>
                <p:nvPr/>
              </p:nvSpPr>
              <p:spPr bwMode="auto">
                <a:xfrm>
                  <a:off x="5263548" y="1763811"/>
                  <a:ext cx="1190625" cy="1057275"/>
                </a:xfrm>
                <a:custGeom>
                  <a:avLst/>
                  <a:gdLst>
                    <a:gd name="T0" fmla="*/ 332 w 1088"/>
                    <a:gd name="T1" fmla="*/ 807 h 988"/>
                    <a:gd name="T2" fmla="*/ 394 w 1088"/>
                    <a:gd name="T3" fmla="*/ 879 h 988"/>
                    <a:gd name="T4" fmla="*/ 441 w 1088"/>
                    <a:gd name="T5" fmla="*/ 869 h 988"/>
                    <a:gd name="T6" fmla="*/ 502 w 1088"/>
                    <a:gd name="T7" fmla="*/ 874 h 988"/>
                    <a:gd name="T8" fmla="*/ 567 w 1088"/>
                    <a:gd name="T9" fmla="*/ 859 h 988"/>
                    <a:gd name="T10" fmla="*/ 614 w 1088"/>
                    <a:gd name="T11" fmla="*/ 915 h 988"/>
                    <a:gd name="T12" fmla="*/ 651 w 1088"/>
                    <a:gd name="T13" fmla="*/ 929 h 988"/>
                    <a:gd name="T14" fmla="*/ 695 w 1088"/>
                    <a:gd name="T15" fmla="*/ 957 h 988"/>
                    <a:gd name="T16" fmla="*/ 707 w 1088"/>
                    <a:gd name="T17" fmla="*/ 903 h 988"/>
                    <a:gd name="T18" fmla="*/ 754 w 1088"/>
                    <a:gd name="T19" fmla="*/ 959 h 988"/>
                    <a:gd name="T20" fmla="*/ 797 w 1088"/>
                    <a:gd name="T21" fmla="*/ 984 h 988"/>
                    <a:gd name="T22" fmla="*/ 843 w 1088"/>
                    <a:gd name="T23" fmla="*/ 927 h 988"/>
                    <a:gd name="T24" fmla="*/ 873 w 1088"/>
                    <a:gd name="T25" fmla="*/ 922 h 988"/>
                    <a:gd name="T26" fmla="*/ 922 w 1088"/>
                    <a:gd name="T27" fmla="*/ 957 h 988"/>
                    <a:gd name="T28" fmla="*/ 964 w 1088"/>
                    <a:gd name="T29" fmla="*/ 959 h 988"/>
                    <a:gd name="T30" fmla="*/ 950 w 1088"/>
                    <a:gd name="T31" fmla="*/ 881 h 988"/>
                    <a:gd name="T32" fmla="*/ 929 w 1088"/>
                    <a:gd name="T33" fmla="*/ 786 h 988"/>
                    <a:gd name="T34" fmla="*/ 1035 w 1088"/>
                    <a:gd name="T35" fmla="*/ 744 h 988"/>
                    <a:gd name="T36" fmla="*/ 1045 w 1088"/>
                    <a:gd name="T37" fmla="*/ 697 h 988"/>
                    <a:gd name="T38" fmla="*/ 1058 w 1088"/>
                    <a:gd name="T39" fmla="*/ 651 h 988"/>
                    <a:gd name="T40" fmla="*/ 1063 w 1088"/>
                    <a:gd name="T41" fmla="*/ 468 h 988"/>
                    <a:gd name="T42" fmla="*/ 1059 w 1088"/>
                    <a:gd name="T43" fmla="*/ 388 h 988"/>
                    <a:gd name="T44" fmla="*/ 1053 w 1088"/>
                    <a:gd name="T45" fmla="*/ 352 h 988"/>
                    <a:gd name="T46" fmla="*/ 983 w 1088"/>
                    <a:gd name="T47" fmla="*/ 406 h 988"/>
                    <a:gd name="T48" fmla="*/ 909 w 1088"/>
                    <a:gd name="T49" fmla="*/ 473 h 988"/>
                    <a:gd name="T50" fmla="*/ 777 w 1088"/>
                    <a:gd name="T51" fmla="*/ 473 h 988"/>
                    <a:gd name="T52" fmla="*/ 761 w 1088"/>
                    <a:gd name="T53" fmla="*/ 422 h 988"/>
                    <a:gd name="T54" fmla="*/ 715 w 1088"/>
                    <a:gd name="T55" fmla="*/ 388 h 988"/>
                    <a:gd name="T56" fmla="*/ 629 w 1088"/>
                    <a:gd name="T57" fmla="*/ 366 h 988"/>
                    <a:gd name="T58" fmla="*/ 559 w 1088"/>
                    <a:gd name="T59" fmla="*/ 358 h 988"/>
                    <a:gd name="T60" fmla="*/ 497 w 1088"/>
                    <a:gd name="T61" fmla="*/ 314 h 988"/>
                    <a:gd name="T62" fmla="*/ 467 w 1088"/>
                    <a:gd name="T63" fmla="*/ 263 h 988"/>
                    <a:gd name="T64" fmla="*/ 424 w 1088"/>
                    <a:gd name="T65" fmla="*/ 208 h 988"/>
                    <a:gd name="T66" fmla="*/ 370 w 1088"/>
                    <a:gd name="T67" fmla="*/ 122 h 988"/>
                    <a:gd name="T68" fmla="*/ 313 w 1088"/>
                    <a:gd name="T69" fmla="*/ 35 h 988"/>
                    <a:gd name="T70" fmla="*/ 221 w 1088"/>
                    <a:gd name="T71" fmla="*/ 21 h 988"/>
                    <a:gd name="T72" fmla="*/ 118 w 1088"/>
                    <a:gd name="T73" fmla="*/ 0 h 988"/>
                    <a:gd name="T74" fmla="*/ 4 w 1088"/>
                    <a:gd name="T75" fmla="*/ 49 h 988"/>
                    <a:gd name="T76" fmla="*/ 0 w 1088"/>
                    <a:gd name="T77" fmla="*/ 139 h 988"/>
                    <a:gd name="T78" fmla="*/ 50 w 1088"/>
                    <a:gd name="T79" fmla="*/ 173 h 988"/>
                    <a:gd name="T80" fmla="*/ 110 w 1088"/>
                    <a:gd name="T81" fmla="*/ 161 h 988"/>
                    <a:gd name="T82" fmla="*/ 123 w 1088"/>
                    <a:gd name="T83" fmla="*/ 223 h 988"/>
                    <a:gd name="T84" fmla="*/ 197 w 1088"/>
                    <a:gd name="T85" fmla="*/ 257 h 988"/>
                    <a:gd name="T86" fmla="*/ 242 w 1088"/>
                    <a:gd name="T87" fmla="*/ 238 h 988"/>
                    <a:gd name="T88" fmla="*/ 370 w 1088"/>
                    <a:gd name="T89" fmla="*/ 245 h 988"/>
                    <a:gd name="T90" fmla="*/ 350 w 1088"/>
                    <a:gd name="T91" fmla="*/ 417 h 988"/>
                    <a:gd name="T92" fmla="*/ 332 w 1088"/>
                    <a:gd name="T93" fmla="*/ 471 h 988"/>
                    <a:gd name="T94" fmla="*/ 325 w 1088"/>
                    <a:gd name="T95" fmla="*/ 582 h 988"/>
                    <a:gd name="T96" fmla="*/ 295 w 1088"/>
                    <a:gd name="T97" fmla="*/ 558 h 988"/>
                    <a:gd name="T98" fmla="*/ 229 w 1088"/>
                    <a:gd name="T99" fmla="*/ 659 h 988"/>
                    <a:gd name="T100" fmla="*/ 202 w 1088"/>
                    <a:gd name="T101" fmla="*/ 708 h 988"/>
                    <a:gd name="T102" fmla="*/ 295 w 1088"/>
                    <a:gd name="T103" fmla="*/ 742 h 988"/>
                    <a:gd name="T104" fmla="*/ 295 w 1088"/>
                    <a:gd name="T105" fmla="*/ 762 h 988"/>
                    <a:gd name="T106" fmla="*/ 262 w 1088"/>
                    <a:gd name="T107" fmla="*/ 804 h 9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088" h="988">
                      <a:moveTo>
                        <a:pt x="275" y="816"/>
                      </a:moveTo>
                      <a:lnTo>
                        <a:pt x="332" y="807"/>
                      </a:lnTo>
                      <a:lnTo>
                        <a:pt x="357" y="853"/>
                      </a:lnTo>
                      <a:lnTo>
                        <a:pt x="394" y="879"/>
                      </a:lnTo>
                      <a:lnTo>
                        <a:pt x="419" y="869"/>
                      </a:lnTo>
                      <a:lnTo>
                        <a:pt x="441" y="869"/>
                      </a:lnTo>
                      <a:lnTo>
                        <a:pt x="478" y="846"/>
                      </a:lnTo>
                      <a:lnTo>
                        <a:pt x="502" y="874"/>
                      </a:lnTo>
                      <a:lnTo>
                        <a:pt x="520" y="879"/>
                      </a:lnTo>
                      <a:lnTo>
                        <a:pt x="567" y="859"/>
                      </a:lnTo>
                      <a:lnTo>
                        <a:pt x="602" y="879"/>
                      </a:lnTo>
                      <a:lnTo>
                        <a:pt x="614" y="915"/>
                      </a:lnTo>
                      <a:lnTo>
                        <a:pt x="638" y="915"/>
                      </a:lnTo>
                      <a:lnTo>
                        <a:pt x="651" y="929"/>
                      </a:lnTo>
                      <a:lnTo>
                        <a:pt x="682" y="964"/>
                      </a:lnTo>
                      <a:lnTo>
                        <a:pt x="695" y="957"/>
                      </a:lnTo>
                      <a:lnTo>
                        <a:pt x="689" y="915"/>
                      </a:lnTo>
                      <a:lnTo>
                        <a:pt x="707" y="903"/>
                      </a:lnTo>
                      <a:lnTo>
                        <a:pt x="733" y="952"/>
                      </a:lnTo>
                      <a:lnTo>
                        <a:pt x="754" y="959"/>
                      </a:lnTo>
                      <a:lnTo>
                        <a:pt x="779" y="987"/>
                      </a:lnTo>
                      <a:lnTo>
                        <a:pt x="797" y="984"/>
                      </a:lnTo>
                      <a:lnTo>
                        <a:pt x="805" y="971"/>
                      </a:lnTo>
                      <a:lnTo>
                        <a:pt x="843" y="927"/>
                      </a:lnTo>
                      <a:lnTo>
                        <a:pt x="860" y="940"/>
                      </a:lnTo>
                      <a:lnTo>
                        <a:pt x="873" y="922"/>
                      </a:lnTo>
                      <a:lnTo>
                        <a:pt x="884" y="945"/>
                      </a:lnTo>
                      <a:lnTo>
                        <a:pt x="922" y="957"/>
                      </a:lnTo>
                      <a:lnTo>
                        <a:pt x="947" y="957"/>
                      </a:lnTo>
                      <a:lnTo>
                        <a:pt x="964" y="959"/>
                      </a:lnTo>
                      <a:lnTo>
                        <a:pt x="955" y="940"/>
                      </a:lnTo>
                      <a:lnTo>
                        <a:pt x="950" y="881"/>
                      </a:lnTo>
                      <a:lnTo>
                        <a:pt x="904" y="811"/>
                      </a:lnTo>
                      <a:lnTo>
                        <a:pt x="929" y="786"/>
                      </a:lnTo>
                      <a:lnTo>
                        <a:pt x="952" y="744"/>
                      </a:lnTo>
                      <a:lnTo>
                        <a:pt x="1035" y="744"/>
                      </a:lnTo>
                      <a:lnTo>
                        <a:pt x="1049" y="733"/>
                      </a:lnTo>
                      <a:lnTo>
                        <a:pt x="1045" y="697"/>
                      </a:lnTo>
                      <a:lnTo>
                        <a:pt x="1063" y="669"/>
                      </a:lnTo>
                      <a:lnTo>
                        <a:pt x="1058" y="651"/>
                      </a:lnTo>
                      <a:lnTo>
                        <a:pt x="1064" y="622"/>
                      </a:lnTo>
                      <a:lnTo>
                        <a:pt x="1063" y="468"/>
                      </a:lnTo>
                      <a:lnTo>
                        <a:pt x="1087" y="419"/>
                      </a:lnTo>
                      <a:lnTo>
                        <a:pt x="1059" y="388"/>
                      </a:lnTo>
                      <a:lnTo>
                        <a:pt x="1064" y="368"/>
                      </a:lnTo>
                      <a:lnTo>
                        <a:pt x="1053" y="352"/>
                      </a:lnTo>
                      <a:lnTo>
                        <a:pt x="1021" y="363"/>
                      </a:lnTo>
                      <a:lnTo>
                        <a:pt x="983" y="406"/>
                      </a:lnTo>
                      <a:lnTo>
                        <a:pt x="947" y="422"/>
                      </a:lnTo>
                      <a:lnTo>
                        <a:pt x="909" y="473"/>
                      </a:lnTo>
                      <a:lnTo>
                        <a:pt x="818" y="503"/>
                      </a:lnTo>
                      <a:lnTo>
                        <a:pt x="777" y="473"/>
                      </a:lnTo>
                      <a:lnTo>
                        <a:pt x="782" y="454"/>
                      </a:lnTo>
                      <a:lnTo>
                        <a:pt x="761" y="422"/>
                      </a:lnTo>
                      <a:lnTo>
                        <a:pt x="749" y="388"/>
                      </a:lnTo>
                      <a:lnTo>
                        <a:pt x="715" y="388"/>
                      </a:lnTo>
                      <a:lnTo>
                        <a:pt x="652" y="357"/>
                      </a:lnTo>
                      <a:lnTo>
                        <a:pt x="629" y="366"/>
                      </a:lnTo>
                      <a:lnTo>
                        <a:pt x="602" y="352"/>
                      </a:lnTo>
                      <a:lnTo>
                        <a:pt x="559" y="358"/>
                      </a:lnTo>
                      <a:lnTo>
                        <a:pt x="520" y="345"/>
                      </a:lnTo>
                      <a:lnTo>
                        <a:pt x="497" y="314"/>
                      </a:lnTo>
                      <a:lnTo>
                        <a:pt x="478" y="290"/>
                      </a:lnTo>
                      <a:lnTo>
                        <a:pt x="467" y="263"/>
                      </a:lnTo>
                      <a:lnTo>
                        <a:pt x="441" y="236"/>
                      </a:lnTo>
                      <a:lnTo>
                        <a:pt x="424" y="208"/>
                      </a:lnTo>
                      <a:lnTo>
                        <a:pt x="382" y="154"/>
                      </a:lnTo>
                      <a:lnTo>
                        <a:pt x="370" y="122"/>
                      </a:lnTo>
                      <a:lnTo>
                        <a:pt x="325" y="65"/>
                      </a:lnTo>
                      <a:lnTo>
                        <a:pt x="313" y="35"/>
                      </a:lnTo>
                      <a:lnTo>
                        <a:pt x="259" y="9"/>
                      </a:lnTo>
                      <a:lnTo>
                        <a:pt x="221" y="21"/>
                      </a:lnTo>
                      <a:lnTo>
                        <a:pt x="190" y="14"/>
                      </a:lnTo>
                      <a:lnTo>
                        <a:pt x="118" y="0"/>
                      </a:lnTo>
                      <a:lnTo>
                        <a:pt x="22" y="33"/>
                      </a:lnTo>
                      <a:lnTo>
                        <a:pt x="4" y="49"/>
                      </a:lnTo>
                      <a:lnTo>
                        <a:pt x="25" y="76"/>
                      </a:lnTo>
                      <a:lnTo>
                        <a:pt x="0" y="139"/>
                      </a:lnTo>
                      <a:lnTo>
                        <a:pt x="7" y="146"/>
                      </a:lnTo>
                      <a:lnTo>
                        <a:pt x="50" y="173"/>
                      </a:lnTo>
                      <a:lnTo>
                        <a:pt x="71" y="136"/>
                      </a:lnTo>
                      <a:lnTo>
                        <a:pt x="110" y="161"/>
                      </a:lnTo>
                      <a:lnTo>
                        <a:pt x="107" y="179"/>
                      </a:lnTo>
                      <a:lnTo>
                        <a:pt x="123" y="223"/>
                      </a:lnTo>
                      <a:lnTo>
                        <a:pt x="147" y="249"/>
                      </a:lnTo>
                      <a:lnTo>
                        <a:pt x="197" y="257"/>
                      </a:lnTo>
                      <a:lnTo>
                        <a:pt x="212" y="243"/>
                      </a:lnTo>
                      <a:lnTo>
                        <a:pt x="242" y="238"/>
                      </a:lnTo>
                      <a:lnTo>
                        <a:pt x="295" y="190"/>
                      </a:lnTo>
                      <a:lnTo>
                        <a:pt x="370" y="245"/>
                      </a:lnTo>
                      <a:lnTo>
                        <a:pt x="345" y="345"/>
                      </a:lnTo>
                      <a:lnTo>
                        <a:pt x="350" y="417"/>
                      </a:lnTo>
                      <a:lnTo>
                        <a:pt x="350" y="461"/>
                      </a:lnTo>
                      <a:lnTo>
                        <a:pt x="332" y="471"/>
                      </a:lnTo>
                      <a:lnTo>
                        <a:pt x="329" y="585"/>
                      </a:lnTo>
                      <a:lnTo>
                        <a:pt x="325" y="582"/>
                      </a:lnTo>
                      <a:lnTo>
                        <a:pt x="304" y="558"/>
                      </a:lnTo>
                      <a:lnTo>
                        <a:pt x="295" y="558"/>
                      </a:lnTo>
                      <a:lnTo>
                        <a:pt x="289" y="566"/>
                      </a:lnTo>
                      <a:lnTo>
                        <a:pt x="229" y="659"/>
                      </a:lnTo>
                      <a:lnTo>
                        <a:pt x="197" y="696"/>
                      </a:lnTo>
                      <a:lnTo>
                        <a:pt x="202" y="708"/>
                      </a:lnTo>
                      <a:lnTo>
                        <a:pt x="265" y="749"/>
                      </a:lnTo>
                      <a:lnTo>
                        <a:pt x="295" y="742"/>
                      </a:lnTo>
                      <a:lnTo>
                        <a:pt x="299" y="749"/>
                      </a:lnTo>
                      <a:lnTo>
                        <a:pt x="295" y="762"/>
                      </a:lnTo>
                      <a:lnTo>
                        <a:pt x="265" y="774"/>
                      </a:lnTo>
                      <a:lnTo>
                        <a:pt x="262" y="804"/>
                      </a:lnTo>
                      <a:lnTo>
                        <a:pt x="275" y="816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7" name="Freeform 5"/>
                <p:cNvSpPr/>
                <p:nvPr/>
              </p:nvSpPr>
              <p:spPr bwMode="auto">
                <a:xfrm>
                  <a:off x="3374423" y="1816199"/>
                  <a:ext cx="2314575" cy="2038350"/>
                </a:xfrm>
                <a:custGeom>
                  <a:avLst/>
                  <a:gdLst>
                    <a:gd name="T0" fmla="*/ 690 w 2117"/>
                    <a:gd name="T1" fmla="*/ 1843 h 1903"/>
                    <a:gd name="T2" fmla="*/ 782 w 2117"/>
                    <a:gd name="T3" fmla="*/ 1683 h 1903"/>
                    <a:gd name="T4" fmla="*/ 849 w 2117"/>
                    <a:gd name="T5" fmla="*/ 1833 h 1903"/>
                    <a:gd name="T6" fmla="*/ 932 w 2117"/>
                    <a:gd name="T7" fmla="*/ 1866 h 1903"/>
                    <a:gd name="T8" fmla="*/ 1039 w 2117"/>
                    <a:gd name="T9" fmla="*/ 1706 h 1903"/>
                    <a:gd name="T10" fmla="*/ 1151 w 2117"/>
                    <a:gd name="T11" fmla="*/ 1652 h 1903"/>
                    <a:gd name="T12" fmla="*/ 1279 w 2117"/>
                    <a:gd name="T13" fmla="*/ 1550 h 1903"/>
                    <a:gd name="T14" fmla="*/ 1356 w 2117"/>
                    <a:gd name="T15" fmla="*/ 1448 h 1903"/>
                    <a:gd name="T16" fmla="*/ 1430 w 2117"/>
                    <a:gd name="T17" fmla="*/ 1334 h 1903"/>
                    <a:gd name="T18" fmla="*/ 1505 w 2117"/>
                    <a:gd name="T19" fmla="*/ 1339 h 1903"/>
                    <a:gd name="T20" fmla="*/ 1591 w 2117"/>
                    <a:gd name="T21" fmla="*/ 1312 h 1903"/>
                    <a:gd name="T22" fmla="*/ 1700 w 2117"/>
                    <a:gd name="T23" fmla="*/ 1303 h 1903"/>
                    <a:gd name="T24" fmla="*/ 1803 w 2117"/>
                    <a:gd name="T25" fmla="*/ 1342 h 1903"/>
                    <a:gd name="T26" fmla="*/ 1859 w 2117"/>
                    <a:gd name="T27" fmla="*/ 1300 h 1903"/>
                    <a:gd name="T28" fmla="*/ 1967 w 2117"/>
                    <a:gd name="T29" fmla="*/ 1198 h 1903"/>
                    <a:gd name="T30" fmla="*/ 2060 w 2117"/>
                    <a:gd name="T31" fmla="*/ 1146 h 1903"/>
                    <a:gd name="T32" fmla="*/ 2085 w 2117"/>
                    <a:gd name="T33" fmla="*/ 1060 h 1903"/>
                    <a:gd name="T34" fmla="*/ 1971 w 2117"/>
                    <a:gd name="T35" fmla="*/ 996 h 1903"/>
                    <a:gd name="T36" fmla="*/ 1944 w 2117"/>
                    <a:gd name="T37" fmla="*/ 870 h 1903"/>
                    <a:gd name="T38" fmla="*/ 1979 w 2117"/>
                    <a:gd name="T39" fmla="*/ 828 h 1903"/>
                    <a:gd name="T40" fmla="*/ 1992 w 2117"/>
                    <a:gd name="T41" fmla="*/ 729 h 1903"/>
                    <a:gd name="T42" fmla="*/ 1992 w 2117"/>
                    <a:gd name="T43" fmla="*/ 704 h 1903"/>
                    <a:gd name="T44" fmla="*/ 2017 w 2117"/>
                    <a:gd name="T45" fmla="*/ 518 h 1903"/>
                    <a:gd name="T46" fmla="*/ 2058 w 2117"/>
                    <a:gd name="T47" fmla="*/ 538 h 1903"/>
                    <a:gd name="T48" fmla="*/ 2073 w 2117"/>
                    <a:gd name="T49" fmla="*/ 297 h 1903"/>
                    <a:gd name="T50" fmla="*/ 1939 w 2117"/>
                    <a:gd name="T51" fmla="*/ 194 h 1903"/>
                    <a:gd name="T52" fmla="*/ 1836 w 2117"/>
                    <a:gd name="T53" fmla="*/ 132 h 1903"/>
                    <a:gd name="T54" fmla="*/ 1734 w 2117"/>
                    <a:gd name="T55" fmla="*/ 98 h 1903"/>
                    <a:gd name="T56" fmla="*/ 1715 w 2117"/>
                    <a:gd name="T57" fmla="*/ 0 h 1903"/>
                    <a:gd name="T58" fmla="*/ 1674 w 2117"/>
                    <a:gd name="T59" fmla="*/ 98 h 1903"/>
                    <a:gd name="T60" fmla="*/ 1622 w 2117"/>
                    <a:gd name="T61" fmla="*/ 358 h 1903"/>
                    <a:gd name="T62" fmla="*/ 1485 w 2117"/>
                    <a:gd name="T63" fmla="*/ 463 h 1903"/>
                    <a:gd name="T64" fmla="*/ 1393 w 2117"/>
                    <a:gd name="T65" fmla="*/ 646 h 1903"/>
                    <a:gd name="T66" fmla="*/ 1537 w 2117"/>
                    <a:gd name="T67" fmla="*/ 679 h 1903"/>
                    <a:gd name="T68" fmla="*/ 1739 w 2117"/>
                    <a:gd name="T69" fmla="*/ 746 h 1903"/>
                    <a:gd name="T70" fmla="*/ 1596 w 2117"/>
                    <a:gd name="T71" fmla="*/ 807 h 1903"/>
                    <a:gd name="T72" fmla="*/ 1479 w 2117"/>
                    <a:gd name="T73" fmla="*/ 884 h 1903"/>
                    <a:gd name="T74" fmla="*/ 1326 w 2117"/>
                    <a:gd name="T75" fmla="*/ 1023 h 1903"/>
                    <a:gd name="T76" fmla="*/ 1143 w 2117"/>
                    <a:gd name="T77" fmla="*/ 1051 h 1903"/>
                    <a:gd name="T78" fmla="*/ 1104 w 2117"/>
                    <a:gd name="T79" fmla="*/ 1226 h 1903"/>
                    <a:gd name="T80" fmla="*/ 825 w 2117"/>
                    <a:gd name="T81" fmla="*/ 1345 h 1903"/>
                    <a:gd name="T82" fmla="*/ 583 w 2117"/>
                    <a:gd name="T83" fmla="*/ 1420 h 1903"/>
                    <a:gd name="T84" fmla="*/ 212 w 2117"/>
                    <a:gd name="T85" fmla="*/ 1332 h 1903"/>
                    <a:gd name="T86" fmla="*/ 12 w 2117"/>
                    <a:gd name="T87" fmla="*/ 1398 h 1903"/>
                    <a:gd name="T88" fmla="*/ 127 w 2117"/>
                    <a:gd name="T89" fmla="*/ 1527 h 1903"/>
                    <a:gd name="T90" fmla="*/ 240 w 2117"/>
                    <a:gd name="T91" fmla="*/ 1576 h 1903"/>
                    <a:gd name="T92" fmla="*/ 274 w 2117"/>
                    <a:gd name="T93" fmla="*/ 1678 h 1903"/>
                    <a:gd name="T94" fmla="*/ 394 w 2117"/>
                    <a:gd name="T95" fmla="*/ 1744 h 1903"/>
                    <a:gd name="T96" fmla="*/ 566 w 2117"/>
                    <a:gd name="T97" fmla="*/ 1729 h 1903"/>
                    <a:gd name="T98" fmla="*/ 510 w 2117"/>
                    <a:gd name="T99" fmla="*/ 1819 h 19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117" h="1903">
                      <a:moveTo>
                        <a:pt x="596" y="1893"/>
                      </a:moveTo>
                      <a:lnTo>
                        <a:pt x="626" y="1888"/>
                      </a:lnTo>
                      <a:lnTo>
                        <a:pt x="650" y="1879"/>
                      </a:lnTo>
                      <a:lnTo>
                        <a:pt x="690" y="1843"/>
                      </a:lnTo>
                      <a:lnTo>
                        <a:pt x="700" y="1789"/>
                      </a:lnTo>
                      <a:lnTo>
                        <a:pt x="724" y="1711"/>
                      </a:lnTo>
                      <a:lnTo>
                        <a:pt x="775" y="1676"/>
                      </a:lnTo>
                      <a:lnTo>
                        <a:pt x="782" y="1683"/>
                      </a:lnTo>
                      <a:lnTo>
                        <a:pt x="799" y="1738"/>
                      </a:lnTo>
                      <a:lnTo>
                        <a:pt x="775" y="1772"/>
                      </a:lnTo>
                      <a:lnTo>
                        <a:pt x="766" y="1804"/>
                      </a:lnTo>
                      <a:lnTo>
                        <a:pt x="849" y="1833"/>
                      </a:lnTo>
                      <a:lnTo>
                        <a:pt x="854" y="1856"/>
                      </a:lnTo>
                      <a:lnTo>
                        <a:pt x="901" y="1854"/>
                      </a:lnTo>
                      <a:lnTo>
                        <a:pt x="921" y="1860"/>
                      </a:lnTo>
                      <a:lnTo>
                        <a:pt x="932" y="1866"/>
                      </a:lnTo>
                      <a:lnTo>
                        <a:pt x="1014" y="1750"/>
                      </a:lnTo>
                      <a:lnTo>
                        <a:pt x="1036" y="1743"/>
                      </a:lnTo>
                      <a:lnTo>
                        <a:pt x="1041" y="1729"/>
                      </a:lnTo>
                      <a:lnTo>
                        <a:pt x="1039" y="1706"/>
                      </a:lnTo>
                      <a:lnTo>
                        <a:pt x="1067" y="1666"/>
                      </a:lnTo>
                      <a:lnTo>
                        <a:pt x="1119" y="1664"/>
                      </a:lnTo>
                      <a:lnTo>
                        <a:pt x="1139" y="1641"/>
                      </a:lnTo>
                      <a:lnTo>
                        <a:pt x="1151" y="1652"/>
                      </a:lnTo>
                      <a:lnTo>
                        <a:pt x="1181" y="1627"/>
                      </a:lnTo>
                      <a:lnTo>
                        <a:pt x="1197" y="1627"/>
                      </a:lnTo>
                      <a:lnTo>
                        <a:pt x="1251" y="1548"/>
                      </a:lnTo>
                      <a:lnTo>
                        <a:pt x="1279" y="1550"/>
                      </a:lnTo>
                      <a:lnTo>
                        <a:pt x="1314" y="1525"/>
                      </a:lnTo>
                      <a:lnTo>
                        <a:pt x="1323" y="1534"/>
                      </a:lnTo>
                      <a:lnTo>
                        <a:pt x="1388" y="1502"/>
                      </a:lnTo>
                      <a:lnTo>
                        <a:pt x="1356" y="1448"/>
                      </a:lnTo>
                      <a:lnTo>
                        <a:pt x="1365" y="1394"/>
                      </a:lnTo>
                      <a:lnTo>
                        <a:pt x="1393" y="1336"/>
                      </a:lnTo>
                      <a:lnTo>
                        <a:pt x="1416" y="1327"/>
                      </a:lnTo>
                      <a:lnTo>
                        <a:pt x="1430" y="1334"/>
                      </a:lnTo>
                      <a:lnTo>
                        <a:pt x="1430" y="1375"/>
                      </a:lnTo>
                      <a:lnTo>
                        <a:pt x="1447" y="1387"/>
                      </a:lnTo>
                      <a:lnTo>
                        <a:pt x="1488" y="1357"/>
                      </a:lnTo>
                      <a:lnTo>
                        <a:pt x="1505" y="1339"/>
                      </a:lnTo>
                      <a:lnTo>
                        <a:pt x="1521" y="1347"/>
                      </a:lnTo>
                      <a:lnTo>
                        <a:pt x="1542" y="1329"/>
                      </a:lnTo>
                      <a:lnTo>
                        <a:pt x="1584" y="1327"/>
                      </a:lnTo>
                      <a:lnTo>
                        <a:pt x="1591" y="1312"/>
                      </a:lnTo>
                      <a:lnTo>
                        <a:pt x="1581" y="1290"/>
                      </a:lnTo>
                      <a:lnTo>
                        <a:pt x="1610" y="1261"/>
                      </a:lnTo>
                      <a:lnTo>
                        <a:pt x="1645" y="1243"/>
                      </a:lnTo>
                      <a:lnTo>
                        <a:pt x="1700" y="1303"/>
                      </a:lnTo>
                      <a:lnTo>
                        <a:pt x="1697" y="1324"/>
                      </a:lnTo>
                      <a:lnTo>
                        <a:pt x="1724" y="1368"/>
                      </a:lnTo>
                      <a:lnTo>
                        <a:pt x="1789" y="1372"/>
                      </a:lnTo>
                      <a:lnTo>
                        <a:pt x="1803" y="1342"/>
                      </a:lnTo>
                      <a:lnTo>
                        <a:pt x="1787" y="1255"/>
                      </a:lnTo>
                      <a:lnTo>
                        <a:pt x="1801" y="1240"/>
                      </a:lnTo>
                      <a:lnTo>
                        <a:pt x="1831" y="1261"/>
                      </a:lnTo>
                      <a:lnTo>
                        <a:pt x="1859" y="1300"/>
                      </a:lnTo>
                      <a:lnTo>
                        <a:pt x="1901" y="1236"/>
                      </a:lnTo>
                      <a:lnTo>
                        <a:pt x="1921" y="1231"/>
                      </a:lnTo>
                      <a:lnTo>
                        <a:pt x="1951" y="1198"/>
                      </a:lnTo>
                      <a:lnTo>
                        <a:pt x="1967" y="1198"/>
                      </a:lnTo>
                      <a:lnTo>
                        <a:pt x="1994" y="1171"/>
                      </a:lnTo>
                      <a:lnTo>
                        <a:pt x="2009" y="1171"/>
                      </a:lnTo>
                      <a:lnTo>
                        <a:pt x="2023" y="1146"/>
                      </a:lnTo>
                      <a:lnTo>
                        <a:pt x="2060" y="1146"/>
                      </a:lnTo>
                      <a:lnTo>
                        <a:pt x="2099" y="1111"/>
                      </a:lnTo>
                      <a:lnTo>
                        <a:pt x="2116" y="1095"/>
                      </a:lnTo>
                      <a:lnTo>
                        <a:pt x="2116" y="1076"/>
                      </a:lnTo>
                      <a:lnTo>
                        <a:pt x="2085" y="1060"/>
                      </a:lnTo>
                      <a:lnTo>
                        <a:pt x="2085" y="1023"/>
                      </a:lnTo>
                      <a:lnTo>
                        <a:pt x="2036" y="958"/>
                      </a:lnTo>
                      <a:lnTo>
                        <a:pt x="1986" y="1005"/>
                      </a:lnTo>
                      <a:lnTo>
                        <a:pt x="1971" y="996"/>
                      </a:lnTo>
                      <a:lnTo>
                        <a:pt x="1969" y="969"/>
                      </a:lnTo>
                      <a:lnTo>
                        <a:pt x="1949" y="939"/>
                      </a:lnTo>
                      <a:lnTo>
                        <a:pt x="1944" y="907"/>
                      </a:lnTo>
                      <a:lnTo>
                        <a:pt x="1944" y="870"/>
                      </a:lnTo>
                      <a:lnTo>
                        <a:pt x="1910" y="844"/>
                      </a:lnTo>
                      <a:lnTo>
                        <a:pt x="1905" y="832"/>
                      </a:lnTo>
                      <a:lnTo>
                        <a:pt x="1913" y="810"/>
                      </a:lnTo>
                      <a:lnTo>
                        <a:pt x="1979" y="828"/>
                      </a:lnTo>
                      <a:lnTo>
                        <a:pt x="1981" y="798"/>
                      </a:lnTo>
                      <a:lnTo>
                        <a:pt x="2004" y="771"/>
                      </a:lnTo>
                      <a:lnTo>
                        <a:pt x="1989" y="759"/>
                      </a:lnTo>
                      <a:lnTo>
                        <a:pt x="1992" y="729"/>
                      </a:lnTo>
                      <a:lnTo>
                        <a:pt x="2023" y="717"/>
                      </a:lnTo>
                      <a:lnTo>
                        <a:pt x="2028" y="704"/>
                      </a:lnTo>
                      <a:lnTo>
                        <a:pt x="2023" y="697"/>
                      </a:lnTo>
                      <a:lnTo>
                        <a:pt x="1992" y="704"/>
                      </a:lnTo>
                      <a:lnTo>
                        <a:pt x="1931" y="662"/>
                      </a:lnTo>
                      <a:lnTo>
                        <a:pt x="1926" y="650"/>
                      </a:lnTo>
                      <a:lnTo>
                        <a:pt x="1956" y="613"/>
                      </a:lnTo>
                      <a:lnTo>
                        <a:pt x="2017" y="518"/>
                      </a:lnTo>
                      <a:lnTo>
                        <a:pt x="2023" y="511"/>
                      </a:lnTo>
                      <a:lnTo>
                        <a:pt x="2033" y="511"/>
                      </a:lnTo>
                      <a:lnTo>
                        <a:pt x="2053" y="536"/>
                      </a:lnTo>
                      <a:lnTo>
                        <a:pt x="2058" y="538"/>
                      </a:lnTo>
                      <a:lnTo>
                        <a:pt x="2060" y="424"/>
                      </a:lnTo>
                      <a:lnTo>
                        <a:pt x="2078" y="415"/>
                      </a:lnTo>
                      <a:lnTo>
                        <a:pt x="2078" y="370"/>
                      </a:lnTo>
                      <a:lnTo>
                        <a:pt x="2073" y="297"/>
                      </a:lnTo>
                      <a:lnTo>
                        <a:pt x="2099" y="196"/>
                      </a:lnTo>
                      <a:lnTo>
                        <a:pt x="2023" y="142"/>
                      </a:lnTo>
                      <a:lnTo>
                        <a:pt x="1969" y="189"/>
                      </a:lnTo>
                      <a:lnTo>
                        <a:pt x="1939" y="194"/>
                      </a:lnTo>
                      <a:lnTo>
                        <a:pt x="1926" y="210"/>
                      </a:lnTo>
                      <a:lnTo>
                        <a:pt x="1875" y="201"/>
                      </a:lnTo>
                      <a:lnTo>
                        <a:pt x="1851" y="174"/>
                      </a:lnTo>
                      <a:lnTo>
                        <a:pt x="1836" y="132"/>
                      </a:lnTo>
                      <a:lnTo>
                        <a:pt x="1838" y="114"/>
                      </a:lnTo>
                      <a:lnTo>
                        <a:pt x="1799" y="88"/>
                      </a:lnTo>
                      <a:lnTo>
                        <a:pt x="1777" y="126"/>
                      </a:lnTo>
                      <a:lnTo>
                        <a:pt x="1734" y="98"/>
                      </a:lnTo>
                      <a:lnTo>
                        <a:pt x="1727" y="91"/>
                      </a:lnTo>
                      <a:lnTo>
                        <a:pt x="1752" y="27"/>
                      </a:lnTo>
                      <a:lnTo>
                        <a:pt x="1731" y="0"/>
                      </a:lnTo>
                      <a:lnTo>
                        <a:pt x="1715" y="0"/>
                      </a:lnTo>
                      <a:lnTo>
                        <a:pt x="1669" y="32"/>
                      </a:lnTo>
                      <a:lnTo>
                        <a:pt x="1633" y="86"/>
                      </a:lnTo>
                      <a:lnTo>
                        <a:pt x="1647" y="96"/>
                      </a:lnTo>
                      <a:lnTo>
                        <a:pt x="1674" y="98"/>
                      </a:lnTo>
                      <a:lnTo>
                        <a:pt x="1697" y="156"/>
                      </a:lnTo>
                      <a:lnTo>
                        <a:pt x="1685" y="177"/>
                      </a:lnTo>
                      <a:lnTo>
                        <a:pt x="1663" y="210"/>
                      </a:lnTo>
                      <a:lnTo>
                        <a:pt x="1622" y="358"/>
                      </a:lnTo>
                      <a:lnTo>
                        <a:pt x="1638" y="384"/>
                      </a:lnTo>
                      <a:lnTo>
                        <a:pt x="1625" y="405"/>
                      </a:lnTo>
                      <a:lnTo>
                        <a:pt x="1535" y="470"/>
                      </a:lnTo>
                      <a:lnTo>
                        <a:pt x="1485" y="463"/>
                      </a:lnTo>
                      <a:lnTo>
                        <a:pt x="1458" y="452"/>
                      </a:lnTo>
                      <a:lnTo>
                        <a:pt x="1452" y="465"/>
                      </a:lnTo>
                      <a:lnTo>
                        <a:pt x="1412" y="625"/>
                      </a:lnTo>
                      <a:lnTo>
                        <a:pt x="1393" y="646"/>
                      </a:lnTo>
                      <a:lnTo>
                        <a:pt x="1403" y="674"/>
                      </a:lnTo>
                      <a:lnTo>
                        <a:pt x="1428" y="697"/>
                      </a:lnTo>
                      <a:lnTo>
                        <a:pt x="1470" y="672"/>
                      </a:lnTo>
                      <a:lnTo>
                        <a:pt x="1537" y="679"/>
                      </a:lnTo>
                      <a:lnTo>
                        <a:pt x="1556" y="646"/>
                      </a:lnTo>
                      <a:lnTo>
                        <a:pt x="1591" y="637"/>
                      </a:lnTo>
                      <a:lnTo>
                        <a:pt x="1657" y="662"/>
                      </a:lnTo>
                      <a:lnTo>
                        <a:pt x="1739" y="746"/>
                      </a:lnTo>
                      <a:lnTo>
                        <a:pt x="1739" y="764"/>
                      </a:lnTo>
                      <a:lnTo>
                        <a:pt x="1722" y="776"/>
                      </a:lnTo>
                      <a:lnTo>
                        <a:pt x="1627" y="783"/>
                      </a:lnTo>
                      <a:lnTo>
                        <a:pt x="1596" y="807"/>
                      </a:lnTo>
                      <a:lnTo>
                        <a:pt x="1572" y="802"/>
                      </a:lnTo>
                      <a:lnTo>
                        <a:pt x="1554" y="832"/>
                      </a:lnTo>
                      <a:lnTo>
                        <a:pt x="1509" y="840"/>
                      </a:lnTo>
                      <a:lnTo>
                        <a:pt x="1479" y="884"/>
                      </a:lnTo>
                      <a:lnTo>
                        <a:pt x="1475" y="916"/>
                      </a:lnTo>
                      <a:lnTo>
                        <a:pt x="1411" y="958"/>
                      </a:lnTo>
                      <a:lnTo>
                        <a:pt x="1370" y="964"/>
                      </a:lnTo>
                      <a:lnTo>
                        <a:pt x="1326" y="1023"/>
                      </a:lnTo>
                      <a:lnTo>
                        <a:pt x="1284" y="1048"/>
                      </a:lnTo>
                      <a:lnTo>
                        <a:pt x="1202" y="1030"/>
                      </a:lnTo>
                      <a:lnTo>
                        <a:pt x="1176" y="1018"/>
                      </a:lnTo>
                      <a:lnTo>
                        <a:pt x="1143" y="1051"/>
                      </a:lnTo>
                      <a:lnTo>
                        <a:pt x="1129" y="1107"/>
                      </a:lnTo>
                      <a:lnTo>
                        <a:pt x="1172" y="1171"/>
                      </a:lnTo>
                      <a:lnTo>
                        <a:pt x="1143" y="1201"/>
                      </a:lnTo>
                      <a:lnTo>
                        <a:pt x="1104" y="1226"/>
                      </a:lnTo>
                      <a:lnTo>
                        <a:pt x="1044" y="1300"/>
                      </a:lnTo>
                      <a:lnTo>
                        <a:pt x="967" y="1334"/>
                      </a:lnTo>
                      <a:lnTo>
                        <a:pt x="841" y="1347"/>
                      </a:lnTo>
                      <a:lnTo>
                        <a:pt x="825" y="1345"/>
                      </a:lnTo>
                      <a:lnTo>
                        <a:pt x="679" y="1407"/>
                      </a:lnTo>
                      <a:lnTo>
                        <a:pt x="608" y="1448"/>
                      </a:lnTo>
                      <a:lnTo>
                        <a:pt x="590" y="1438"/>
                      </a:lnTo>
                      <a:lnTo>
                        <a:pt x="583" y="1420"/>
                      </a:lnTo>
                      <a:lnTo>
                        <a:pt x="492" y="1414"/>
                      </a:lnTo>
                      <a:lnTo>
                        <a:pt x="391" y="1382"/>
                      </a:lnTo>
                      <a:lnTo>
                        <a:pt x="363" y="1350"/>
                      </a:lnTo>
                      <a:lnTo>
                        <a:pt x="212" y="1332"/>
                      </a:lnTo>
                      <a:lnTo>
                        <a:pt x="184" y="1345"/>
                      </a:lnTo>
                      <a:lnTo>
                        <a:pt x="2" y="1327"/>
                      </a:lnTo>
                      <a:lnTo>
                        <a:pt x="0" y="1354"/>
                      </a:lnTo>
                      <a:lnTo>
                        <a:pt x="12" y="1398"/>
                      </a:lnTo>
                      <a:lnTo>
                        <a:pt x="4" y="1465"/>
                      </a:lnTo>
                      <a:lnTo>
                        <a:pt x="56" y="1542"/>
                      </a:lnTo>
                      <a:lnTo>
                        <a:pt x="85" y="1560"/>
                      </a:lnTo>
                      <a:lnTo>
                        <a:pt x="127" y="1527"/>
                      </a:lnTo>
                      <a:lnTo>
                        <a:pt x="214" y="1527"/>
                      </a:lnTo>
                      <a:lnTo>
                        <a:pt x="236" y="1534"/>
                      </a:lnTo>
                      <a:lnTo>
                        <a:pt x="249" y="1555"/>
                      </a:lnTo>
                      <a:lnTo>
                        <a:pt x="240" y="1576"/>
                      </a:lnTo>
                      <a:lnTo>
                        <a:pt x="190" y="1616"/>
                      </a:lnTo>
                      <a:lnTo>
                        <a:pt x="195" y="1636"/>
                      </a:lnTo>
                      <a:lnTo>
                        <a:pt x="253" y="1678"/>
                      </a:lnTo>
                      <a:lnTo>
                        <a:pt x="274" y="1678"/>
                      </a:lnTo>
                      <a:lnTo>
                        <a:pt x="282" y="1688"/>
                      </a:lnTo>
                      <a:lnTo>
                        <a:pt x="277" y="1706"/>
                      </a:lnTo>
                      <a:lnTo>
                        <a:pt x="312" y="1734"/>
                      </a:lnTo>
                      <a:lnTo>
                        <a:pt x="394" y="1744"/>
                      </a:lnTo>
                      <a:lnTo>
                        <a:pt x="430" y="1736"/>
                      </a:lnTo>
                      <a:lnTo>
                        <a:pt x="481" y="1686"/>
                      </a:lnTo>
                      <a:lnTo>
                        <a:pt x="541" y="1690"/>
                      </a:lnTo>
                      <a:lnTo>
                        <a:pt x="566" y="1729"/>
                      </a:lnTo>
                      <a:lnTo>
                        <a:pt x="552" y="1761"/>
                      </a:lnTo>
                      <a:lnTo>
                        <a:pt x="554" y="1782"/>
                      </a:lnTo>
                      <a:lnTo>
                        <a:pt x="523" y="1802"/>
                      </a:lnTo>
                      <a:lnTo>
                        <a:pt x="510" y="1819"/>
                      </a:lnTo>
                      <a:lnTo>
                        <a:pt x="514" y="1860"/>
                      </a:lnTo>
                      <a:lnTo>
                        <a:pt x="571" y="1902"/>
                      </a:lnTo>
                      <a:lnTo>
                        <a:pt x="596" y="189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6"/>
                <p:cNvSpPr/>
                <p:nvPr/>
              </p:nvSpPr>
              <p:spPr bwMode="auto">
                <a:xfrm>
                  <a:off x="1197960" y="2381349"/>
                  <a:ext cx="2101850" cy="1558925"/>
                </a:xfrm>
                <a:custGeom>
                  <a:avLst/>
                  <a:gdLst>
                    <a:gd name="T0" fmla="*/ 1318 w 1922"/>
                    <a:gd name="T1" fmla="*/ 50 h 1456"/>
                    <a:gd name="T2" fmla="*/ 1377 w 1922"/>
                    <a:gd name="T3" fmla="*/ 123 h 1456"/>
                    <a:gd name="T4" fmla="*/ 1460 w 1922"/>
                    <a:gd name="T5" fmla="*/ 177 h 1456"/>
                    <a:gd name="T6" fmla="*/ 1532 w 1922"/>
                    <a:gd name="T7" fmla="*/ 319 h 1456"/>
                    <a:gd name="T8" fmla="*/ 1492 w 1922"/>
                    <a:gd name="T9" fmla="*/ 427 h 1456"/>
                    <a:gd name="T10" fmla="*/ 1701 w 1922"/>
                    <a:gd name="T11" fmla="*/ 521 h 1456"/>
                    <a:gd name="T12" fmla="*/ 1846 w 1922"/>
                    <a:gd name="T13" fmla="*/ 627 h 1456"/>
                    <a:gd name="T14" fmla="*/ 1921 w 1922"/>
                    <a:gd name="T15" fmla="*/ 788 h 1456"/>
                    <a:gd name="T16" fmla="*/ 1867 w 1922"/>
                    <a:gd name="T17" fmla="*/ 858 h 1456"/>
                    <a:gd name="T18" fmla="*/ 1673 w 1922"/>
                    <a:gd name="T19" fmla="*/ 965 h 1456"/>
                    <a:gd name="T20" fmla="*/ 1645 w 1922"/>
                    <a:gd name="T21" fmla="*/ 1133 h 1456"/>
                    <a:gd name="T22" fmla="*/ 1370 w 1922"/>
                    <a:gd name="T23" fmla="*/ 1215 h 1456"/>
                    <a:gd name="T24" fmla="*/ 1419 w 1922"/>
                    <a:gd name="T25" fmla="*/ 1367 h 1456"/>
                    <a:gd name="T26" fmla="*/ 1389 w 1922"/>
                    <a:gd name="T27" fmla="*/ 1416 h 1456"/>
                    <a:gd name="T28" fmla="*/ 1349 w 1922"/>
                    <a:gd name="T29" fmla="*/ 1455 h 1456"/>
                    <a:gd name="T30" fmla="*/ 1240 w 1922"/>
                    <a:gd name="T31" fmla="*/ 1427 h 1456"/>
                    <a:gd name="T32" fmla="*/ 1053 w 1922"/>
                    <a:gd name="T33" fmla="*/ 1401 h 1456"/>
                    <a:gd name="T34" fmla="*/ 865 w 1922"/>
                    <a:gd name="T35" fmla="*/ 1434 h 1456"/>
                    <a:gd name="T36" fmla="*/ 719 w 1922"/>
                    <a:gd name="T37" fmla="*/ 1411 h 1456"/>
                    <a:gd name="T38" fmla="*/ 553 w 1922"/>
                    <a:gd name="T39" fmla="*/ 1425 h 1456"/>
                    <a:gd name="T40" fmla="*/ 459 w 1922"/>
                    <a:gd name="T41" fmla="*/ 1379 h 1456"/>
                    <a:gd name="T42" fmla="*/ 359 w 1922"/>
                    <a:gd name="T43" fmla="*/ 1311 h 1456"/>
                    <a:gd name="T44" fmla="*/ 146 w 1922"/>
                    <a:gd name="T45" fmla="*/ 1272 h 1456"/>
                    <a:gd name="T46" fmla="*/ 118 w 1922"/>
                    <a:gd name="T47" fmla="*/ 1189 h 1456"/>
                    <a:gd name="T48" fmla="*/ 74 w 1922"/>
                    <a:gd name="T49" fmla="*/ 1131 h 1456"/>
                    <a:gd name="T50" fmla="*/ 41 w 1922"/>
                    <a:gd name="T51" fmla="*/ 1074 h 1456"/>
                    <a:gd name="T52" fmla="*/ 71 w 1922"/>
                    <a:gd name="T53" fmla="*/ 1007 h 1456"/>
                    <a:gd name="T54" fmla="*/ 9 w 1922"/>
                    <a:gd name="T55" fmla="*/ 926 h 1456"/>
                    <a:gd name="T56" fmla="*/ 7 w 1922"/>
                    <a:gd name="T57" fmla="*/ 840 h 1456"/>
                    <a:gd name="T58" fmla="*/ 44 w 1922"/>
                    <a:gd name="T59" fmla="*/ 783 h 1456"/>
                    <a:gd name="T60" fmla="*/ 151 w 1922"/>
                    <a:gd name="T61" fmla="*/ 746 h 1456"/>
                    <a:gd name="T62" fmla="*/ 203 w 1922"/>
                    <a:gd name="T63" fmla="*/ 750 h 1456"/>
                    <a:gd name="T64" fmla="*/ 267 w 1922"/>
                    <a:gd name="T65" fmla="*/ 780 h 1456"/>
                    <a:gd name="T66" fmla="*/ 459 w 1922"/>
                    <a:gd name="T67" fmla="*/ 713 h 1456"/>
                    <a:gd name="T68" fmla="*/ 625 w 1922"/>
                    <a:gd name="T69" fmla="*/ 606 h 1456"/>
                    <a:gd name="T70" fmla="*/ 676 w 1922"/>
                    <a:gd name="T71" fmla="*/ 560 h 1456"/>
                    <a:gd name="T72" fmla="*/ 647 w 1922"/>
                    <a:gd name="T73" fmla="*/ 380 h 1456"/>
                    <a:gd name="T74" fmla="*/ 794 w 1922"/>
                    <a:gd name="T75" fmla="*/ 349 h 1456"/>
                    <a:gd name="T76" fmla="*/ 857 w 1922"/>
                    <a:gd name="T77" fmla="*/ 380 h 1456"/>
                    <a:gd name="T78" fmla="*/ 932 w 1922"/>
                    <a:gd name="T79" fmla="*/ 183 h 1456"/>
                    <a:gd name="T80" fmla="*/ 1048 w 1922"/>
                    <a:gd name="T81" fmla="*/ 207 h 1456"/>
                    <a:gd name="T82" fmla="*/ 1147 w 1922"/>
                    <a:gd name="T83" fmla="*/ 92 h 1456"/>
                    <a:gd name="T84" fmla="*/ 1238 w 1922"/>
                    <a:gd name="T85" fmla="*/ 41 h 1456"/>
                    <a:gd name="T86" fmla="*/ 1310 w 1922"/>
                    <a:gd name="T87" fmla="*/ 13 h 14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922" h="1456">
                      <a:moveTo>
                        <a:pt x="1310" y="13"/>
                      </a:moveTo>
                      <a:lnTo>
                        <a:pt x="1333" y="13"/>
                      </a:lnTo>
                      <a:lnTo>
                        <a:pt x="1318" y="50"/>
                      </a:lnTo>
                      <a:lnTo>
                        <a:pt x="1337" y="71"/>
                      </a:lnTo>
                      <a:lnTo>
                        <a:pt x="1337" y="87"/>
                      </a:lnTo>
                      <a:lnTo>
                        <a:pt x="1377" y="123"/>
                      </a:lnTo>
                      <a:lnTo>
                        <a:pt x="1387" y="152"/>
                      </a:lnTo>
                      <a:lnTo>
                        <a:pt x="1439" y="158"/>
                      </a:lnTo>
                      <a:lnTo>
                        <a:pt x="1460" y="177"/>
                      </a:lnTo>
                      <a:lnTo>
                        <a:pt x="1473" y="177"/>
                      </a:lnTo>
                      <a:lnTo>
                        <a:pt x="1503" y="239"/>
                      </a:lnTo>
                      <a:lnTo>
                        <a:pt x="1532" y="319"/>
                      </a:lnTo>
                      <a:lnTo>
                        <a:pt x="1517" y="363"/>
                      </a:lnTo>
                      <a:lnTo>
                        <a:pt x="1520" y="380"/>
                      </a:lnTo>
                      <a:lnTo>
                        <a:pt x="1492" y="427"/>
                      </a:lnTo>
                      <a:lnTo>
                        <a:pt x="1499" y="467"/>
                      </a:lnTo>
                      <a:lnTo>
                        <a:pt x="1597" y="506"/>
                      </a:lnTo>
                      <a:lnTo>
                        <a:pt x="1701" y="521"/>
                      </a:lnTo>
                      <a:lnTo>
                        <a:pt x="1809" y="596"/>
                      </a:lnTo>
                      <a:lnTo>
                        <a:pt x="1844" y="606"/>
                      </a:lnTo>
                      <a:lnTo>
                        <a:pt x="1846" y="627"/>
                      </a:lnTo>
                      <a:lnTo>
                        <a:pt x="1869" y="674"/>
                      </a:lnTo>
                      <a:lnTo>
                        <a:pt x="1891" y="735"/>
                      </a:lnTo>
                      <a:lnTo>
                        <a:pt x="1921" y="788"/>
                      </a:lnTo>
                      <a:lnTo>
                        <a:pt x="1904" y="807"/>
                      </a:lnTo>
                      <a:lnTo>
                        <a:pt x="1904" y="843"/>
                      </a:lnTo>
                      <a:lnTo>
                        <a:pt x="1867" y="858"/>
                      </a:lnTo>
                      <a:lnTo>
                        <a:pt x="1774" y="897"/>
                      </a:lnTo>
                      <a:lnTo>
                        <a:pt x="1715" y="945"/>
                      </a:lnTo>
                      <a:lnTo>
                        <a:pt x="1673" y="965"/>
                      </a:lnTo>
                      <a:lnTo>
                        <a:pt x="1666" y="995"/>
                      </a:lnTo>
                      <a:lnTo>
                        <a:pt x="1678" y="1138"/>
                      </a:lnTo>
                      <a:lnTo>
                        <a:pt x="1645" y="1133"/>
                      </a:lnTo>
                      <a:lnTo>
                        <a:pt x="1629" y="1145"/>
                      </a:lnTo>
                      <a:lnTo>
                        <a:pt x="1402" y="1189"/>
                      </a:lnTo>
                      <a:lnTo>
                        <a:pt x="1370" y="1215"/>
                      </a:lnTo>
                      <a:lnTo>
                        <a:pt x="1375" y="1275"/>
                      </a:lnTo>
                      <a:lnTo>
                        <a:pt x="1441" y="1332"/>
                      </a:lnTo>
                      <a:lnTo>
                        <a:pt x="1419" y="1367"/>
                      </a:lnTo>
                      <a:lnTo>
                        <a:pt x="1387" y="1383"/>
                      </a:lnTo>
                      <a:lnTo>
                        <a:pt x="1382" y="1401"/>
                      </a:lnTo>
                      <a:lnTo>
                        <a:pt x="1389" y="1416"/>
                      </a:lnTo>
                      <a:lnTo>
                        <a:pt x="1407" y="1416"/>
                      </a:lnTo>
                      <a:lnTo>
                        <a:pt x="1417" y="1429"/>
                      </a:lnTo>
                      <a:lnTo>
                        <a:pt x="1349" y="1455"/>
                      </a:lnTo>
                      <a:lnTo>
                        <a:pt x="1310" y="1439"/>
                      </a:lnTo>
                      <a:lnTo>
                        <a:pt x="1291" y="1427"/>
                      </a:lnTo>
                      <a:lnTo>
                        <a:pt x="1240" y="1427"/>
                      </a:lnTo>
                      <a:lnTo>
                        <a:pt x="1151" y="1387"/>
                      </a:lnTo>
                      <a:lnTo>
                        <a:pt x="1097" y="1387"/>
                      </a:lnTo>
                      <a:lnTo>
                        <a:pt x="1053" y="1401"/>
                      </a:lnTo>
                      <a:lnTo>
                        <a:pt x="1004" y="1401"/>
                      </a:lnTo>
                      <a:lnTo>
                        <a:pt x="927" y="1441"/>
                      </a:lnTo>
                      <a:lnTo>
                        <a:pt x="865" y="1434"/>
                      </a:lnTo>
                      <a:lnTo>
                        <a:pt x="802" y="1455"/>
                      </a:lnTo>
                      <a:lnTo>
                        <a:pt x="752" y="1439"/>
                      </a:lnTo>
                      <a:lnTo>
                        <a:pt x="719" y="1411"/>
                      </a:lnTo>
                      <a:lnTo>
                        <a:pt x="638" y="1401"/>
                      </a:lnTo>
                      <a:lnTo>
                        <a:pt x="583" y="1437"/>
                      </a:lnTo>
                      <a:lnTo>
                        <a:pt x="553" y="1425"/>
                      </a:lnTo>
                      <a:lnTo>
                        <a:pt x="529" y="1405"/>
                      </a:lnTo>
                      <a:lnTo>
                        <a:pt x="470" y="1389"/>
                      </a:lnTo>
                      <a:lnTo>
                        <a:pt x="459" y="1379"/>
                      </a:lnTo>
                      <a:lnTo>
                        <a:pt x="435" y="1378"/>
                      </a:lnTo>
                      <a:lnTo>
                        <a:pt x="398" y="1319"/>
                      </a:lnTo>
                      <a:lnTo>
                        <a:pt x="359" y="1311"/>
                      </a:lnTo>
                      <a:lnTo>
                        <a:pt x="267" y="1341"/>
                      </a:lnTo>
                      <a:lnTo>
                        <a:pt x="226" y="1332"/>
                      </a:lnTo>
                      <a:lnTo>
                        <a:pt x="146" y="1272"/>
                      </a:lnTo>
                      <a:lnTo>
                        <a:pt x="123" y="1270"/>
                      </a:lnTo>
                      <a:lnTo>
                        <a:pt x="105" y="1229"/>
                      </a:lnTo>
                      <a:lnTo>
                        <a:pt x="118" y="1189"/>
                      </a:lnTo>
                      <a:lnTo>
                        <a:pt x="113" y="1170"/>
                      </a:lnTo>
                      <a:lnTo>
                        <a:pt x="83" y="1150"/>
                      </a:lnTo>
                      <a:lnTo>
                        <a:pt x="74" y="1131"/>
                      </a:lnTo>
                      <a:lnTo>
                        <a:pt x="11" y="1096"/>
                      </a:lnTo>
                      <a:lnTo>
                        <a:pt x="11" y="1086"/>
                      </a:lnTo>
                      <a:lnTo>
                        <a:pt x="41" y="1074"/>
                      </a:lnTo>
                      <a:lnTo>
                        <a:pt x="58" y="1084"/>
                      </a:lnTo>
                      <a:lnTo>
                        <a:pt x="76" y="1067"/>
                      </a:lnTo>
                      <a:lnTo>
                        <a:pt x="71" y="1007"/>
                      </a:lnTo>
                      <a:lnTo>
                        <a:pt x="76" y="958"/>
                      </a:lnTo>
                      <a:lnTo>
                        <a:pt x="37" y="918"/>
                      </a:lnTo>
                      <a:lnTo>
                        <a:pt x="9" y="926"/>
                      </a:lnTo>
                      <a:lnTo>
                        <a:pt x="0" y="897"/>
                      </a:lnTo>
                      <a:lnTo>
                        <a:pt x="14" y="866"/>
                      </a:lnTo>
                      <a:lnTo>
                        <a:pt x="7" y="840"/>
                      </a:lnTo>
                      <a:lnTo>
                        <a:pt x="34" y="815"/>
                      </a:lnTo>
                      <a:lnTo>
                        <a:pt x="44" y="804"/>
                      </a:lnTo>
                      <a:lnTo>
                        <a:pt x="44" y="783"/>
                      </a:lnTo>
                      <a:lnTo>
                        <a:pt x="81" y="766"/>
                      </a:lnTo>
                      <a:lnTo>
                        <a:pt x="118" y="758"/>
                      </a:lnTo>
                      <a:lnTo>
                        <a:pt x="151" y="746"/>
                      </a:lnTo>
                      <a:lnTo>
                        <a:pt x="177" y="753"/>
                      </a:lnTo>
                      <a:lnTo>
                        <a:pt x="197" y="746"/>
                      </a:lnTo>
                      <a:lnTo>
                        <a:pt x="203" y="750"/>
                      </a:lnTo>
                      <a:lnTo>
                        <a:pt x="207" y="776"/>
                      </a:lnTo>
                      <a:lnTo>
                        <a:pt x="224" y="783"/>
                      </a:lnTo>
                      <a:lnTo>
                        <a:pt x="267" y="780"/>
                      </a:lnTo>
                      <a:lnTo>
                        <a:pt x="314" y="728"/>
                      </a:lnTo>
                      <a:lnTo>
                        <a:pt x="410" y="748"/>
                      </a:lnTo>
                      <a:lnTo>
                        <a:pt x="459" y="713"/>
                      </a:lnTo>
                      <a:lnTo>
                        <a:pt x="602" y="681"/>
                      </a:lnTo>
                      <a:lnTo>
                        <a:pt x="611" y="660"/>
                      </a:lnTo>
                      <a:lnTo>
                        <a:pt x="625" y="606"/>
                      </a:lnTo>
                      <a:lnTo>
                        <a:pt x="664" y="575"/>
                      </a:lnTo>
                      <a:lnTo>
                        <a:pt x="676" y="575"/>
                      </a:lnTo>
                      <a:lnTo>
                        <a:pt x="676" y="560"/>
                      </a:lnTo>
                      <a:lnTo>
                        <a:pt x="680" y="422"/>
                      </a:lnTo>
                      <a:lnTo>
                        <a:pt x="686" y="394"/>
                      </a:lnTo>
                      <a:lnTo>
                        <a:pt x="647" y="380"/>
                      </a:lnTo>
                      <a:lnTo>
                        <a:pt x="645" y="370"/>
                      </a:lnTo>
                      <a:lnTo>
                        <a:pt x="686" y="358"/>
                      </a:lnTo>
                      <a:lnTo>
                        <a:pt x="794" y="349"/>
                      </a:lnTo>
                      <a:lnTo>
                        <a:pt x="807" y="370"/>
                      </a:lnTo>
                      <a:lnTo>
                        <a:pt x="848" y="380"/>
                      </a:lnTo>
                      <a:lnTo>
                        <a:pt x="857" y="380"/>
                      </a:lnTo>
                      <a:lnTo>
                        <a:pt x="872" y="362"/>
                      </a:lnTo>
                      <a:lnTo>
                        <a:pt x="853" y="344"/>
                      </a:lnTo>
                      <a:lnTo>
                        <a:pt x="932" y="183"/>
                      </a:lnTo>
                      <a:lnTo>
                        <a:pt x="944" y="172"/>
                      </a:lnTo>
                      <a:lnTo>
                        <a:pt x="1016" y="207"/>
                      </a:lnTo>
                      <a:lnTo>
                        <a:pt x="1048" y="207"/>
                      </a:lnTo>
                      <a:lnTo>
                        <a:pt x="1063" y="227"/>
                      </a:lnTo>
                      <a:lnTo>
                        <a:pt x="1129" y="207"/>
                      </a:lnTo>
                      <a:lnTo>
                        <a:pt x="1147" y="92"/>
                      </a:lnTo>
                      <a:lnTo>
                        <a:pt x="1175" y="74"/>
                      </a:lnTo>
                      <a:lnTo>
                        <a:pt x="1214" y="71"/>
                      </a:lnTo>
                      <a:lnTo>
                        <a:pt x="1238" y="41"/>
                      </a:lnTo>
                      <a:lnTo>
                        <a:pt x="1245" y="13"/>
                      </a:lnTo>
                      <a:lnTo>
                        <a:pt x="1265" y="0"/>
                      </a:lnTo>
                      <a:lnTo>
                        <a:pt x="1310" y="1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7"/>
                <p:cNvSpPr/>
                <p:nvPr/>
              </p:nvSpPr>
              <p:spPr bwMode="auto">
                <a:xfrm>
                  <a:off x="5314348" y="2951261"/>
                  <a:ext cx="596900" cy="568325"/>
                </a:xfrm>
                <a:custGeom>
                  <a:avLst/>
                  <a:gdLst>
                    <a:gd name="T0" fmla="*/ 453 w 548"/>
                    <a:gd name="T1" fmla="*/ 368 h 530"/>
                    <a:gd name="T2" fmla="*/ 508 w 548"/>
                    <a:gd name="T3" fmla="*/ 281 h 530"/>
                    <a:gd name="T4" fmla="*/ 547 w 548"/>
                    <a:gd name="T5" fmla="*/ 239 h 530"/>
                    <a:gd name="T6" fmla="*/ 542 w 548"/>
                    <a:gd name="T7" fmla="*/ 197 h 530"/>
                    <a:gd name="T8" fmla="*/ 503 w 548"/>
                    <a:gd name="T9" fmla="*/ 153 h 530"/>
                    <a:gd name="T10" fmla="*/ 497 w 548"/>
                    <a:gd name="T11" fmla="*/ 117 h 530"/>
                    <a:gd name="T12" fmla="*/ 429 w 548"/>
                    <a:gd name="T13" fmla="*/ 22 h 530"/>
                    <a:gd name="T14" fmla="*/ 423 w 548"/>
                    <a:gd name="T15" fmla="*/ 32 h 530"/>
                    <a:gd name="T16" fmla="*/ 411 w 548"/>
                    <a:gd name="T17" fmla="*/ 45 h 530"/>
                    <a:gd name="T18" fmla="*/ 382 w 548"/>
                    <a:gd name="T19" fmla="*/ 13 h 530"/>
                    <a:gd name="T20" fmla="*/ 337 w 548"/>
                    <a:gd name="T21" fmla="*/ 0 h 530"/>
                    <a:gd name="T22" fmla="*/ 337 w 548"/>
                    <a:gd name="T23" fmla="*/ 13 h 530"/>
                    <a:gd name="T24" fmla="*/ 337 w 548"/>
                    <a:gd name="T25" fmla="*/ 32 h 530"/>
                    <a:gd name="T26" fmla="*/ 320 w 548"/>
                    <a:gd name="T27" fmla="*/ 47 h 530"/>
                    <a:gd name="T28" fmla="*/ 283 w 548"/>
                    <a:gd name="T29" fmla="*/ 82 h 530"/>
                    <a:gd name="T30" fmla="*/ 246 w 548"/>
                    <a:gd name="T31" fmla="*/ 82 h 530"/>
                    <a:gd name="T32" fmla="*/ 232 w 548"/>
                    <a:gd name="T33" fmla="*/ 107 h 530"/>
                    <a:gd name="T34" fmla="*/ 218 w 548"/>
                    <a:gd name="T35" fmla="*/ 107 h 530"/>
                    <a:gd name="T36" fmla="*/ 191 w 548"/>
                    <a:gd name="T37" fmla="*/ 134 h 530"/>
                    <a:gd name="T38" fmla="*/ 175 w 548"/>
                    <a:gd name="T39" fmla="*/ 134 h 530"/>
                    <a:gd name="T40" fmla="*/ 144 w 548"/>
                    <a:gd name="T41" fmla="*/ 166 h 530"/>
                    <a:gd name="T42" fmla="*/ 125 w 548"/>
                    <a:gd name="T43" fmla="*/ 171 h 530"/>
                    <a:gd name="T44" fmla="*/ 82 w 548"/>
                    <a:gd name="T45" fmla="*/ 235 h 530"/>
                    <a:gd name="T46" fmla="*/ 55 w 548"/>
                    <a:gd name="T47" fmla="*/ 196 h 530"/>
                    <a:gd name="T48" fmla="*/ 26 w 548"/>
                    <a:gd name="T49" fmla="*/ 176 h 530"/>
                    <a:gd name="T50" fmla="*/ 12 w 548"/>
                    <a:gd name="T51" fmla="*/ 190 h 530"/>
                    <a:gd name="T52" fmla="*/ 28 w 548"/>
                    <a:gd name="T53" fmla="*/ 277 h 530"/>
                    <a:gd name="T54" fmla="*/ 14 w 548"/>
                    <a:gd name="T55" fmla="*/ 307 h 530"/>
                    <a:gd name="T56" fmla="*/ 0 w 548"/>
                    <a:gd name="T57" fmla="*/ 350 h 530"/>
                    <a:gd name="T58" fmla="*/ 42 w 548"/>
                    <a:gd name="T59" fmla="*/ 377 h 530"/>
                    <a:gd name="T60" fmla="*/ 62 w 548"/>
                    <a:gd name="T61" fmla="*/ 380 h 530"/>
                    <a:gd name="T62" fmla="*/ 92 w 548"/>
                    <a:gd name="T63" fmla="*/ 421 h 530"/>
                    <a:gd name="T64" fmla="*/ 115 w 548"/>
                    <a:gd name="T65" fmla="*/ 409 h 530"/>
                    <a:gd name="T66" fmla="*/ 149 w 548"/>
                    <a:gd name="T67" fmla="*/ 368 h 530"/>
                    <a:gd name="T68" fmla="*/ 182 w 548"/>
                    <a:gd name="T69" fmla="*/ 308 h 530"/>
                    <a:gd name="T70" fmla="*/ 240 w 548"/>
                    <a:gd name="T71" fmla="*/ 296 h 530"/>
                    <a:gd name="T72" fmla="*/ 276 w 548"/>
                    <a:gd name="T73" fmla="*/ 332 h 530"/>
                    <a:gd name="T74" fmla="*/ 251 w 548"/>
                    <a:gd name="T75" fmla="*/ 392 h 530"/>
                    <a:gd name="T76" fmla="*/ 218 w 548"/>
                    <a:gd name="T77" fmla="*/ 445 h 530"/>
                    <a:gd name="T78" fmla="*/ 246 w 548"/>
                    <a:gd name="T79" fmla="*/ 467 h 530"/>
                    <a:gd name="T80" fmla="*/ 246 w 548"/>
                    <a:gd name="T81" fmla="*/ 494 h 530"/>
                    <a:gd name="T82" fmla="*/ 223 w 548"/>
                    <a:gd name="T83" fmla="*/ 518 h 530"/>
                    <a:gd name="T84" fmla="*/ 228 w 548"/>
                    <a:gd name="T85" fmla="*/ 529 h 530"/>
                    <a:gd name="T86" fmla="*/ 269 w 548"/>
                    <a:gd name="T87" fmla="*/ 507 h 530"/>
                    <a:gd name="T88" fmla="*/ 330 w 548"/>
                    <a:gd name="T89" fmla="*/ 425 h 530"/>
                    <a:gd name="T90" fmla="*/ 423 w 548"/>
                    <a:gd name="T91" fmla="*/ 374 h 530"/>
                    <a:gd name="T92" fmla="*/ 453 w 548"/>
                    <a:gd name="T93" fmla="*/ 368 h 5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548" h="530">
                      <a:moveTo>
                        <a:pt x="453" y="368"/>
                      </a:moveTo>
                      <a:lnTo>
                        <a:pt x="508" y="281"/>
                      </a:lnTo>
                      <a:lnTo>
                        <a:pt x="547" y="239"/>
                      </a:lnTo>
                      <a:lnTo>
                        <a:pt x="542" y="197"/>
                      </a:lnTo>
                      <a:lnTo>
                        <a:pt x="503" y="153"/>
                      </a:lnTo>
                      <a:lnTo>
                        <a:pt x="497" y="117"/>
                      </a:lnTo>
                      <a:lnTo>
                        <a:pt x="429" y="22"/>
                      </a:lnTo>
                      <a:lnTo>
                        <a:pt x="423" y="32"/>
                      </a:lnTo>
                      <a:lnTo>
                        <a:pt x="411" y="45"/>
                      </a:lnTo>
                      <a:lnTo>
                        <a:pt x="382" y="13"/>
                      </a:lnTo>
                      <a:lnTo>
                        <a:pt x="337" y="0"/>
                      </a:lnTo>
                      <a:lnTo>
                        <a:pt x="337" y="13"/>
                      </a:lnTo>
                      <a:lnTo>
                        <a:pt x="337" y="32"/>
                      </a:lnTo>
                      <a:lnTo>
                        <a:pt x="320" y="47"/>
                      </a:lnTo>
                      <a:lnTo>
                        <a:pt x="283" y="82"/>
                      </a:lnTo>
                      <a:lnTo>
                        <a:pt x="246" y="82"/>
                      </a:lnTo>
                      <a:lnTo>
                        <a:pt x="232" y="107"/>
                      </a:lnTo>
                      <a:lnTo>
                        <a:pt x="218" y="107"/>
                      </a:lnTo>
                      <a:lnTo>
                        <a:pt x="191" y="134"/>
                      </a:lnTo>
                      <a:lnTo>
                        <a:pt x="175" y="134"/>
                      </a:lnTo>
                      <a:lnTo>
                        <a:pt x="144" y="166"/>
                      </a:lnTo>
                      <a:lnTo>
                        <a:pt x="125" y="171"/>
                      </a:lnTo>
                      <a:lnTo>
                        <a:pt x="82" y="235"/>
                      </a:lnTo>
                      <a:lnTo>
                        <a:pt x="55" y="196"/>
                      </a:lnTo>
                      <a:lnTo>
                        <a:pt x="26" y="176"/>
                      </a:lnTo>
                      <a:lnTo>
                        <a:pt x="12" y="190"/>
                      </a:lnTo>
                      <a:lnTo>
                        <a:pt x="28" y="277"/>
                      </a:lnTo>
                      <a:lnTo>
                        <a:pt x="14" y="307"/>
                      </a:lnTo>
                      <a:lnTo>
                        <a:pt x="0" y="350"/>
                      </a:lnTo>
                      <a:lnTo>
                        <a:pt x="42" y="377"/>
                      </a:lnTo>
                      <a:lnTo>
                        <a:pt x="62" y="380"/>
                      </a:lnTo>
                      <a:lnTo>
                        <a:pt x="92" y="421"/>
                      </a:lnTo>
                      <a:lnTo>
                        <a:pt x="115" y="409"/>
                      </a:lnTo>
                      <a:lnTo>
                        <a:pt x="149" y="368"/>
                      </a:lnTo>
                      <a:lnTo>
                        <a:pt x="182" y="308"/>
                      </a:lnTo>
                      <a:lnTo>
                        <a:pt x="240" y="296"/>
                      </a:lnTo>
                      <a:lnTo>
                        <a:pt x="276" y="332"/>
                      </a:lnTo>
                      <a:lnTo>
                        <a:pt x="251" y="392"/>
                      </a:lnTo>
                      <a:lnTo>
                        <a:pt x="218" y="445"/>
                      </a:lnTo>
                      <a:lnTo>
                        <a:pt x="246" y="467"/>
                      </a:lnTo>
                      <a:lnTo>
                        <a:pt x="246" y="494"/>
                      </a:lnTo>
                      <a:lnTo>
                        <a:pt x="223" y="518"/>
                      </a:lnTo>
                      <a:lnTo>
                        <a:pt x="228" y="529"/>
                      </a:lnTo>
                      <a:lnTo>
                        <a:pt x="269" y="507"/>
                      </a:lnTo>
                      <a:lnTo>
                        <a:pt x="330" y="425"/>
                      </a:lnTo>
                      <a:lnTo>
                        <a:pt x="423" y="374"/>
                      </a:lnTo>
                      <a:lnTo>
                        <a:pt x="453" y="368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8"/>
                <p:cNvSpPr/>
                <p:nvPr/>
              </p:nvSpPr>
              <p:spPr bwMode="auto">
                <a:xfrm>
                  <a:off x="5458810" y="2630586"/>
                  <a:ext cx="869950" cy="579438"/>
                </a:xfrm>
                <a:custGeom>
                  <a:avLst/>
                  <a:gdLst>
                    <a:gd name="T0" fmla="*/ 768 w 793"/>
                    <a:gd name="T1" fmla="*/ 148 h 540"/>
                    <a:gd name="T2" fmla="*/ 705 w 793"/>
                    <a:gd name="T3" fmla="*/ 136 h 540"/>
                    <a:gd name="T4" fmla="*/ 681 w 793"/>
                    <a:gd name="T5" fmla="*/ 133 h 540"/>
                    <a:gd name="T6" fmla="*/ 625 w 793"/>
                    <a:gd name="T7" fmla="*/ 163 h 540"/>
                    <a:gd name="T8" fmla="*/ 600 w 793"/>
                    <a:gd name="T9" fmla="*/ 178 h 540"/>
                    <a:gd name="T10" fmla="*/ 554 w 793"/>
                    <a:gd name="T11" fmla="*/ 144 h 540"/>
                    <a:gd name="T12" fmla="*/ 511 w 793"/>
                    <a:gd name="T13" fmla="*/ 108 h 540"/>
                    <a:gd name="T14" fmla="*/ 504 w 793"/>
                    <a:gd name="T15" fmla="*/ 156 h 540"/>
                    <a:gd name="T16" fmla="*/ 460 w 793"/>
                    <a:gd name="T17" fmla="*/ 108 h 540"/>
                    <a:gd name="T18" fmla="*/ 423 w 793"/>
                    <a:gd name="T19" fmla="*/ 70 h 540"/>
                    <a:gd name="T20" fmla="*/ 342 w 793"/>
                    <a:gd name="T21" fmla="*/ 70 h 540"/>
                    <a:gd name="T22" fmla="*/ 301 w 793"/>
                    <a:gd name="T23" fmla="*/ 39 h 540"/>
                    <a:gd name="T24" fmla="*/ 241 w 793"/>
                    <a:gd name="T25" fmla="*/ 61 h 540"/>
                    <a:gd name="T26" fmla="*/ 180 w 793"/>
                    <a:gd name="T27" fmla="*/ 45 h 540"/>
                    <a:gd name="T28" fmla="*/ 98 w 793"/>
                    <a:gd name="T29" fmla="*/ 9 h 540"/>
                    <a:gd name="T30" fmla="*/ 73 w 793"/>
                    <a:gd name="T31" fmla="*/ 66 h 540"/>
                    <a:gd name="T32" fmla="*/ 0 w 793"/>
                    <a:gd name="T33" fmla="*/ 70 h 540"/>
                    <a:gd name="T34" fmla="*/ 39 w 793"/>
                    <a:gd name="T35" fmla="*/ 108 h 540"/>
                    <a:gd name="T36" fmla="*/ 44 w 793"/>
                    <a:gd name="T37" fmla="*/ 176 h 540"/>
                    <a:gd name="T38" fmla="*/ 66 w 793"/>
                    <a:gd name="T39" fmla="*/ 231 h 540"/>
                    <a:gd name="T40" fmla="*/ 130 w 793"/>
                    <a:gd name="T41" fmla="*/ 195 h 540"/>
                    <a:gd name="T42" fmla="*/ 180 w 793"/>
                    <a:gd name="T43" fmla="*/ 296 h 540"/>
                    <a:gd name="T44" fmla="*/ 208 w 793"/>
                    <a:gd name="T45" fmla="*/ 298 h 540"/>
                    <a:gd name="T46" fmla="*/ 283 w 793"/>
                    <a:gd name="T47" fmla="*/ 344 h 540"/>
                    <a:gd name="T48" fmla="*/ 301 w 793"/>
                    <a:gd name="T49" fmla="*/ 320 h 540"/>
                    <a:gd name="T50" fmla="*/ 375 w 793"/>
                    <a:gd name="T51" fmla="*/ 452 h 540"/>
                    <a:gd name="T52" fmla="*/ 418 w 793"/>
                    <a:gd name="T53" fmla="*/ 539 h 540"/>
                    <a:gd name="T54" fmla="*/ 483 w 793"/>
                    <a:gd name="T55" fmla="*/ 426 h 540"/>
                    <a:gd name="T56" fmla="*/ 534 w 793"/>
                    <a:gd name="T57" fmla="*/ 440 h 540"/>
                    <a:gd name="T58" fmla="*/ 609 w 793"/>
                    <a:gd name="T59" fmla="*/ 415 h 540"/>
                    <a:gd name="T60" fmla="*/ 591 w 793"/>
                    <a:gd name="T61" fmla="*/ 364 h 540"/>
                    <a:gd name="T62" fmla="*/ 664 w 793"/>
                    <a:gd name="T63" fmla="*/ 307 h 540"/>
                    <a:gd name="T64" fmla="*/ 694 w 793"/>
                    <a:gd name="T65" fmla="*/ 252 h 540"/>
                    <a:gd name="T66" fmla="*/ 716 w 793"/>
                    <a:gd name="T67" fmla="*/ 220 h 540"/>
                    <a:gd name="T68" fmla="*/ 745 w 793"/>
                    <a:gd name="T69" fmla="*/ 246 h 540"/>
                    <a:gd name="T70" fmla="*/ 792 w 793"/>
                    <a:gd name="T71" fmla="*/ 160 h 5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793" h="540">
                      <a:moveTo>
                        <a:pt x="784" y="151"/>
                      </a:moveTo>
                      <a:lnTo>
                        <a:pt x="768" y="148"/>
                      </a:lnTo>
                      <a:lnTo>
                        <a:pt x="742" y="148"/>
                      </a:lnTo>
                      <a:lnTo>
                        <a:pt x="705" y="136"/>
                      </a:lnTo>
                      <a:lnTo>
                        <a:pt x="694" y="115"/>
                      </a:lnTo>
                      <a:lnTo>
                        <a:pt x="681" y="133"/>
                      </a:lnTo>
                      <a:lnTo>
                        <a:pt x="664" y="120"/>
                      </a:lnTo>
                      <a:lnTo>
                        <a:pt x="625" y="163"/>
                      </a:lnTo>
                      <a:lnTo>
                        <a:pt x="618" y="176"/>
                      </a:lnTo>
                      <a:lnTo>
                        <a:pt x="600" y="178"/>
                      </a:lnTo>
                      <a:lnTo>
                        <a:pt x="576" y="151"/>
                      </a:lnTo>
                      <a:lnTo>
                        <a:pt x="554" y="144"/>
                      </a:lnTo>
                      <a:lnTo>
                        <a:pt x="529" y="94"/>
                      </a:lnTo>
                      <a:lnTo>
                        <a:pt x="511" y="108"/>
                      </a:lnTo>
                      <a:lnTo>
                        <a:pt x="517" y="148"/>
                      </a:lnTo>
                      <a:lnTo>
                        <a:pt x="504" y="156"/>
                      </a:lnTo>
                      <a:lnTo>
                        <a:pt x="472" y="122"/>
                      </a:lnTo>
                      <a:lnTo>
                        <a:pt x="460" y="108"/>
                      </a:lnTo>
                      <a:lnTo>
                        <a:pt x="435" y="108"/>
                      </a:lnTo>
                      <a:lnTo>
                        <a:pt x="423" y="70"/>
                      </a:lnTo>
                      <a:lnTo>
                        <a:pt x="388" y="51"/>
                      </a:lnTo>
                      <a:lnTo>
                        <a:pt x="342" y="70"/>
                      </a:lnTo>
                      <a:lnTo>
                        <a:pt x="325" y="66"/>
                      </a:lnTo>
                      <a:lnTo>
                        <a:pt x="301" y="39"/>
                      </a:lnTo>
                      <a:lnTo>
                        <a:pt x="262" y="61"/>
                      </a:lnTo>
                      <a:lnTo>
                        <a:pt x="241" y="61"/>
                      </a:lnTo>
                      <a:lnTo>
                        <a:pt x="216" y="70"/>
                      </a:lnTo>
                      <a:lnTo>
                        <a:pt x="180" y="45"/>
                      </a:lnTo>
                      <a:lnTo>
                        <a:pt x="154" y="0"/>
                      </a:lnTo>
                      <a:lnTo>
                        <a:pt x="98" y="9"/>
                      </a:lnTo>
                      <a:lnTo>
                        <a:pt x="75" y="37"/>
                      </a:lnTo>
                      <a:lnTo>
                        <a:pt x="73" y="66"/>
                      </a:lnTo>
                      <a:lnTo>
                        <a:pt x="7" y="48"/>
                      </a:lnTo>
                      <a:lnTo>
                        <a:pt x="0" y="70"/>
                      </a:lnTo>
                      <a:lnTo>
                        <a:pt x="4" y="82"/>
                      </a:lnTo>
                      <a:lnTo>
                        <a:pt x="39" y="108"/>
                      </a:lnTo>
                      <a:lnTo>
                        <a:pt x="39" y="144"/>
                      </a:lnTo>
                      <a:lnTo>
                        <a:pt x="44" y="176"/>
                      </a:lnTo>
                      <a:lnTo>
                        <a:pt x="64" y="206"/>
                      </a:lnTo>
                      <a:lnTo>
                        <a:pt x="66" y="231"/>
                      </a:lnTo>
                      <a:lnTo>
                        <a:pt x="80" y="241"/>
                      </a:lnTo>
                      <a:lnTo>
                        <a:pt x="130" y="195"/>
                      </a:lnTo>
                      <a:lnTo>
                        <a:pt x="180" y="259"/>
                      </a:lnTo>
                      <a:lnTo>
                        <a:pt x="180" y="296"/>
                      </a:lnTo>
                      <a:lnTo>
                        <a:pt x="208" y="312"/>
                      </a:lnTo>
                      <a:lnTo>
                        <a:pt x="208" y="298"/>
                      </a:lnTo>
                      <a:lnTo>
                        <a:pt x="253" y="312"/>
                      </a:lnTo>
                      <a:lnTo>
                        <a:pt x="283" y="344"/>
                      </a:lnTo>
                      <a:lnTo>
                        <a:pt x="295" y="330"/>
                      </a:lnTo>
                      <a:lnTo>
                        <a:pt x="301" y="320"/>
                      </a:lnTo>
                      <a:lnTo>
                        <a:pt x="368" y="415"/>
                      </a:lnTo>
                      <a:lnTo>
                        <a:pt x="375" y="452"/>
                      </a:lnTo>
                      <a:lnTo>
                        <a:pt x="414" y="495"/>
                      </a:lnTo>
                      <a:lnTo>
                        <a:pt x="418" y="539"/>
                      </a:lnTo>
                      <a:lnTo>
                        <a:pt x="452" y="517"/>
                      </a:lnTo>
                      <a:lnTo>
                        <a:pt x="483" y="426"/>
                      </a:lnTo>
                      <a:lnTo>
                        <a:pt x="499" y="420"/>
                      </a:lnTo>
                      <a:lnTo>
                        <a:pt x="534" y="440"/>
                      </a:lnTo>
                      <a:lnTo>
                        <a:pt x="591" y="433"/>
                      </a:lnTo>
                      <a:lnTo>
                        <a:pt x="609" y="415"/>
                      </a:lnTo>
                      <a:lnTo>
                        <a:pt x="583" y="375"/>
                      </a:lnTo>
                      <a:lnTo>
                        <a:pt x="591" y="364"/>
                      </a:lnTo>
                      <a:lnTo>
                        <a:pt x="642" y="346"/>
                      </a:lnTo>
                      <a:lnTo>
                        <a:pt x="664" y="307"/>
                      </a:lnTo>
                      <a:lnTo>
                        <a:pt x="691" y="294"/>
                      </a:lnTo>
                      <a:lnTo>
                        <a:pt x="694" y="252"/>
                      </a:lnTo>
                      <a:lnTo>
                        <a:pt x="700" y="225"/>
                      </a:lnTo>
                      <a:lnTo>
                        <a:pt x="716" y="220"/>
                      </a:lnTo>
                      <a:lnTo>
                        <a:pt x="729" y="235"/>
                      </a:lnTo>
                      <a:lnTo>
                        <a:pt x="745" y="246"/>
                      </a:lnTo>
                      <a:lnTo>
                        <a:pt x="782" y="199"/>
                      </a:lnTo>
                      <a:lnTo>
                        <a:pt x="792" y="160"/>
                      </a:lnTo>
                      <a:lnTo>
                        <a:pt x="784" y="15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1" name="Freeform 9"/>
                <p:cNvSpPr/>
                <p:nvPr/>
              </p:nvSpPr>
              <p:spPr bwMode="auto">
                <a:xfrm>
                  <a:off x="3299810" y="4803874"/>
                  <a:ext cx="947738" cy="962025"/>
                </a:xfrm>
                <a:custGeom>
                  <a:avLst/>
                  <a:gdLst>
                    <a:gd name="T0" fmla="*/ 756 w 867"/>
                    <a:gd name="T1" fmla="*/ 139 h 900"/>
                    <a:gd name="T2" fmla="*/ 695 w 867"/>
                    <a:gd name="T3" fmla="*/ 156 h 900"/>
                    <a:gd name="T4" fmla="*/ 671 w 867"/>
                    <a:gd name="T5" fmla="*/ 110 h 900"/>
                    <a:gd name="T6" fmla="*/ 658 w 867"/>
                    <a:gd name="T7" fmla="*/ 78 h 900"/>
                    <a:gd name="T8" fmla="*/ 616 w 867"/>
                    <a:gd name="T9" fmla="*/ 80 h 900"/>
                    <a:gd name="T10" fmla="*/ 591 w 867"/>
                    <a:gd name="T11" fmla="*/ 117 h 900"/>
                    <a:gd name="T12" fmla="*/ 591 w 867"/>
                    <a:gd name="T13" fmla="*/ 157 h 900"/>
                    <a:gd name="T14" fmla="*/ 540 w 867"/>
                    <a:gd name="T15" fmla="*/ 313 h 900"/>
                    <a:gd name="T16" fmla="*/ 497 w 867"/>
                    <a:gd name="T17" fmla="*/ 322 h 900"/>
                    <a:gd name="T18" fmla="*/ 416 w 867"/>
                    <a:gd name="T19" fmla="*/ 345 h 900"/>
                    <a:gd name="T20" fmla="*/ 296 w 867"/>
                    <a:gd name="T21" fmla="*/ 156 h 900"/>
                    <a:gd name="T22" fmla="*/ 255 w 867"/>
                    <a:gd name="T23" fmla="*/ 124 h 900"/>
                    <a:gd name="T24" fmla="*/ 245 w 867"/>
                    <a:gd name="T25" fmla="*/ 80 h 900"/>
                    <a:gd name="T26" fmla="*/ 188 w 867"/>
                    <a:gd name="T27" fmla="*/ 110 h 900"/>
                    <a:gd name="T28" fmla="*/ 163 w 867"/>
                    <a:gd name="T29" fmla="*/ 0 h 900"/>
                    <a:gd name="T30" fmla="*/ 121 w 867"/>
                    <a:gd name="T31" fmla="*/ 44 h 900"/>
                    <a:gd name="T32" fmla="*/ 116 w 867"/>
                    <a:gd name="T33" fmla="*/ 112 h 900"/>
                    <a:gd name="T34" fmla="*/ 88 w 867"/>
                    <a:gd name="T35" fmla="*/ 100 h 900"/>
                    <a:gd name="T36" fmla="*/ 88 w 867"/>
                    <a:gd name="T37" fmla="*/ 182 h 900"/>
                    <a:gd name="T38" fmla="*/ 121 w 867"/>
                    <a:gd name="T39" fmla="*/ 192 h 900"/>
                    <a:gd name="T40" fmla="*/ 117 w 867"/>
                    <a:gd name="T41" fmla="*/ 367 h 900"/>
                    <a:gd name="T42" fmla="*/ 20 w 867"/>
                    <a:gd name="T43" fmla="*/ 482 h 900"/>
                    <a:gd name="T44" fmla="*/ 0 w 867"/>
                    <a:gd name="T45" fmla="*/ 514 h 900"/>
                    <a:gd name="T46" fmla="*/ 2 w 867"/>
                    <a:gd name="T47" fmla="*/ 583 h 900"/>
                    <a:gd name="T48" fmla="*/ 57 w 867"/>
                    <a:gd name="T49" fmla="*/ 572 h 900"/>
                    <a:gd name="T50" fmla="*/ 116 w 867"/>
                    <a:gd name="T51" fmla="*/ 597 h 900"/>
                    <a:gd name="T52" fmla="*/ 133 w 867"/>
                    <a:gd name="T53" fmla="*/ 660 h 900"/>
                    <a:gd name="T54" fmla="*/ 179 w 867"/>
                    <a:gd name="T55" fmla="*/ 672 h 900"/>
                    <a:gd name="T56" fmla="*/ 177 w 867"/>
                    <a:gd name="T57" fmla="*/ 709 h 900"/>
                    <a:gd name="T58" fmla="*/ 160 w 867"/>
                    <a:gd name="T59" fmla="*/ 775 h 900"/>
                    <a:gd name="T60" fmla="*/ 195 w 867"/>
                    <a:gd name="T61" fmla="*/ 790 h 900"/>
                    <a:gd name="T62" fmla="*/ 230 w 867"/>
                    <a:gd name="T63" fmla="*/ 820 h 900"/>
                    <a:gd name="T64" fmla="*/ 297 w 867"/>
                    <a:gd name="T65" fmla="*/ 861 h 900"/>
                    <a:gd name="T66" fmla="*/ 361 w 867"/>
                    <a:gd name="T67" fmla="*/ 841 h 900"/>
                    <a:gd name="T68" fmla="*/ 368 w 867"/>
                    <a:gd name="T69" fmla="*/ 882 h 900"/>
                    <a:gd name="T70" fmla="*/ 409 w 867"/>
                    <a:gd name="T71" fmla="*/ 891 h 900"/>
                    <a:gd name="T72" fmla="*/ 428 w 867"/>
                    <a:gd name="T73" fmla="*/ 886 h 900"/>
                    <a:gd name="T74" fmla="*/ 410 w 867"/>
                    <a:gd name="T75" fmla="*/ 775 h 900"/>
                    <a:gd name="T76" fmla="*/ 465 w 867"/>
                    <a:gd name="T77" fmla="*/ 756 h 900"/>
                    <a:gd name="T78" fmla="*/ 497 w 867"/>
                    <a:gd name="T79" fmla="*/ 728 h 900"/>
                    <a:gd name="T80" fmla="*/ 578 w 867"/>
                    <a:gd name="T81" fmla="*/ 726 h 900"/>
                    <a:gd name="T82" fmla="*/ 616 w 867"/>
                    <a:gd name="T83" fmla="*/ 721 h 900"/>
                    <a:gd name="T84" fmla="*/ 647 w 867"/>
                    <a:gd name="T85" fmla="*/ 745 h 900"/>
                    <a:gd name="T86" fmla="*/ 676 w 867"/>
                    <a:gd name="T87" fmla="*/ 714 h 900"/>
                    <a:gd name="T88" fmla="*/ 713 w 867"/>
                    <a:gd name="T89" fmla="*/ 716 h 900"/>
                    <a:gd name="T90" fmla="*/ 762 w 867"/>
                    <a:gd name="T91" fmla="*/ 660 h 900"/>
                    <a:gd name="T92" fmla="*/ 809 w 867"/>
                    <a:gd name="T93" fmla="*/ 672 h 900"/>
                    <a:gd name="T94" fmla="*/ 846 w 867"/>
                    <a:gd name="T95" fmla="*/ 636 h 900"/>
                    <a:gd name="T96" fmla="*/ 866 w 867"/>
                    <a:gd name="T97" fmla="*/ 595 h 900"/>
                    <a:gd name="T98" fmla="*/ 771 w 867"/>
                    <a:gd name="T99" fmla="*/ 561 h 900"/>
                    <a:gd name="T100" fmla="*/ 734 w 867"/>
                    <a:gd name="T101" fmla="*/ 538 h 900"/>
                    <a:gd name="T102" fmla="*/ 694 w 867"/>
                    <a:gd name="T103" fmla="*/ 512 h 900"/>
                    <a:gd name="T104" fmla="*/ 706 w 867"/>
                    <a:gd name="T105" fmla="*/ 438 h 900"/>
                    <a:gd name="T106" fmla="*/ 695 w 867"/>
                    <a:gd name="T107" fmla="*/ 302 h 900"/>
                    <a:gd name="T108" fmla="*/ 628 w 867"/>
                    <a:gd name="T109" fmla="*/ 306 h 900"/>
                    <a:gd name="T110" fmla="*/ 616 w 867"/>
                    <a:gd name="T111" fmla="*/ 258 h 900"/>
                    <a:gd name="T112" fmla="*/ 630 w 867"/>
                    <a:gd name="T113" fmla="*/ 210 h 900"/>
                    <a:gd name="T114" fmla="*/ 671 w 867"/>
                    <a:gd name="T115" fmla="*/ 207 h 900"/>
                    <a:gd name="T116" fmla="*/ 752 w 867"/>
                    <a:gd name="T117" fmla="*/ 207 h 9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67" h="900">
                      <a:moveTo>
                        <a:pt x="762" y="165"/>
                      </a:moveTo>
                      <a:lnTo>
                        <a:pt x="756" y="139"/>
                      </a:lnTo>
                      <a:lnTo>
                        <a:pt x="734" y="133"/>
                      </a:lnTo>
                      <a:lnTo>
                        <a:pt x="695" y="156"/>
                      </a:lnTo>
                      <a:lnTo>
                        <a:pt x="671" y="142"/>
                      </a:lnTo>
                      <a:lnTo>
                        <a:pt x="671" y="110"/>
                      </a:lnTo>
                      <a:lnTo>
                        <a:pt x="658" y="96"/>
                      </a:lnTo>
                      <a:lnTo>
                        <a:pt x="658" y="78"/>
                      </a:lnTo>
                      <a:lnTo>
                        <a:pt x="623" y="72"/>
                      </a:lnTo>
                      <a:lnTo>
                        <a:pt x="616" y="80"/>
                      </a:lnTo>
                      <a:lnTo>
                        <a:pt x="621" y="105"/>
                      </a:lnTo>
                      <a:lnTo>
                        <a:pt x="591" y="117"/>
                      </a:lnTo>
                      <a:lnTo>
                        <a:pt x="585" y="134"/>
                      </a:lnTo>
                      <a:lnTo>
                        <a:pt x="591" y="157"/>
                      </a:lnTo>
                      <a:lnTo>
                        <a:pt x="528" y="229"/>
                      </a:lnTo>
                      <a:lnTo>
                        <a:pt x="540" y="313"/>
                      </a:lnTo>
                      <a:lnTo>
                        <a:pt x="510" y="337"/>
                      </a:lnTo>
                      <a:lnTo>
                        <a:pt x="497" y="322"/>
                      </a:lnTo>
                      <a:lnTo>
                        <a:pt x="437" y="357"/>
                      </a:lnTo>
                      <a:lnTo>
                        <a:pt x="416" y="345"/>
                      </a:lnTo>
                      <a:lnTo>
                        <a:pt x="329" y="180"/>
                      </a:lnTo>
                      <a:lnTo>
                        <a:pt x="296" y="156"/>
                      </a:lnTo>
                      <a:lnTo>
                        <a:pt x="268" y="147"/>
                      </a:lnTo>
                      <a:lnTo>
                        <a:pt x="255" y="124"/>
                      </a:lnTo>
                      <a:lnTo>
                        <a:pt x="271" y="100"/>
                      </a:lnTo>
                      <a:lnTo>
                        <a:pt x="245" y="80"/>
                      </a:lnTo>
                      <a:lnTo>
                        <a:pt x="217" y="105"/>
                      </a:lnTo>
                      <a:lnTo>
                        <a:pt x="188" y="110"/>
                      </a:lnTo>
                      <a:lnTo>
                        <a:pt x="167" y="22"/>
                      </a:lnTo>
                      <a:lnTo>
                        <a:pt x="163" y="0"/>
                      </a:lnTo>
                      <a:lnTo>
                        <a:pt x="133" y="37"/>
                      </a:lnTo>
                      <a:lnTo>
                        <a:pt x="121" y="44"/>
                      </a:lnTo>
                      <a:lnTo>
                        <a:pt x="122" y="100"/>
                      </a:lnTo>
                      <a:lnTo>
                        <a:pt x="116" y="112"/>
                      </a:lnTo>
                      <a:lnTo>
                        <a:pt x="100" y="112"/>
                      </a:lnTo>
                      <a:lnTo>
                        <a:pt x="88" y="100"/>
                      </a:lnTo>
                      <a:lnTo>
                        <a:pt x="73" y="117"/>
                      </a:lnTo>
                      <a:lnTo>
                        <a:pt x="88" y="182"/>
                      </a:lnTo>
                      <a:lnTo>
                        <a:pt x="105" y="182"/>
                      </a:lnTo>
                      <a:lnTo>
                        <a:pt x="121" y="192"/>
                      </a:lnTo>
                      <a:lnTo>
                        <a:pt x="125" y="231"/>
                      </a:lnTo>
                      <a:lnTo>
                        <a:pt x="117" y="367"/>
                      </a:lnTo>
                      <a:lnTo>
                        <a:pt x="25" y="451"/>
                      </a:lnTo>
                      <a:lnTo>
                        <a:pt x="20" y="482"/>
                      </a:lnTo>
                      <a:lnTo>
                        <a:pt x="2" y="496"/>
                      </a:lnTo>
                      <a:lnTo>
                        <a:pt x="0" y="514"/>
                      </a:lnTo>
                      <a:lnTo>
                        <a:pt x="15" y="553"/>
                      </a:lnTo>
                      <a:lnTo>
                        <a:pt x="2" y="583"/>
                      </a:lnTo>
                      <a:lnTo>
                        <a:pt x="10" y="585"/>
                      </a:lnTo>
                      <a:lnTo>
                        <a:pt x="57" y="572"/>
                      </a:lnTo>
                      <a:lnTo>
                        <a:pt x="122" y="571"/>
                      </a:lnTo>
                      <a:lnTo>
                        <a:pt x="116" y="597"/>
                      </a:lnTo>
                      <a:lnTo>
                        <a:pt x="127" y="622"/>
                      </a:lnTo>
                      <a:lnTo>
                        <a:pt x="133" y="660"/>
                      </a:lnTo>
                      <a:lnTo>
                        <a:pt x="140" y="672"/>
                      </a:lnTo>
                      <a:lnTo>
                        <a:pt x="179" y="672"/>
                      </a:lnTo>
                      <a:lnTo>
                        <a:pt x="197" y="684"/>
                      </a:lnTo>
                      <a:lnTo>
                        <a:pt x="177" y="709"/>
                      </a:lnTo>
                      <a:lnTo>
                        <a:pt x="175" y="740"/>
                      </a:lnTo>
                      <a:lnTo>
                        <a:pt x="160" y="775"/>
                      </a:lnTo>
                      <a:lnTo>
                        <a:pt x="170" y="788"/>
                      </a:lnTo>
                      <a:lnTo>
                        <a:pt x="195" y="790"/>
                      </a:lnTo>
                      <a:lnTo>
                        <a:pt x="236" y="806"/>
                      </a:lnTo>
                      <a:lnTo>
                        <a:pt x="230" y="820"/>
                      </a:lnTo>
                      <a:lnTo>
                        <a:pt x="257" y="861"/>
                      </a:lnTo>
                      <a:lnTo>
                        <a:pt x="297" y="861"/>
                      </a:lnTo>
                      <a:lnTo>
                        <a:pt x="347" y="831"/>
                      </a:lnTo>
                      <a:lnTo>
                        <a:pt x="361" y="841"/>
                      </a:lnTo>
                      <a:lnTo>
                        <a:pt x="361" y="856"/>
                      </a:lnTo>
                      <a:lnTo>
                        <a:pt x="368" y="882"/>
                      </a:lnTo>
                      <a:lnTo>
                        <a:pt x="381" y="894"/>
                      </a:lnTo>
                      <a:lnTo>
                        <a:pt x="409" y="891"/>
                      </a:lnTo>
                      <a:lnTo>
                        <a:pt x="418" y="899"/>
                      </a:lnTo>
                      <a:lnTo>
                        <a:pt x="428" y="886"/>
                      </a:lnTo>
                      <a:lnTo>
                        <a:pt x="428" y="848"/>
                      </a:lnTo>
                      <a:lnTo>
                        <a:pt x="410" y="775"/>
                      </a:lnTo>
                      <a:lnTo>
                        <a:pt x="423" y="756"/>
                      </a:lnTo>
                      <a:lnTo>
                        <a:pt x="465" y="756"/>
                      </a:lnTo>
                      <a:lnTo>
                        <a:pt x="474" y="756"/>
                      </a:lnTo>
                      <a:lnTo>
                        <a:pt x="497" y="728"/>
                      </a:lnTo>
                      <a:lnTo>
                        <a:pt x="555" y="745"/>
                      </a:lnTo>
                      <a:lnTo>
                        <a:pt x="578" y="726"/>
                      </a:lnTo>
                      <a:lnTo>
                        <a:pt x="591" y="738"/>
                      </a:lnTo>
                      <a:lnTo>
                        <a:pt x="616" y="721"/>
                      </a:lnTo>
                      <a:lnTo>
                        <a:pt x="640" y="745"/>
                      </a:lnTo>
                      <a:lnTo>
                        <a:pt x="647" y="745"/>
                      </a:lnTo>
                      <a:lnTo>
                        <a:pt x="656" y="733"/>
                      </a:lnTo>
                      <a:lnTo>
                        <a:pt x="676" y="714"/>
                      </a:lnTo>
                      <a:lnTo>
                        <a:pt x="683" y="721"/>
                      </a:lnTo>
                      <a:lnTo>
                        <a:pt x="713" y="716"/>
                      </a:lnTo>
                      <a:lnTo>
                        <a:pt x="738" y="693"/>
                      </a:lnTo>
                      <a:lnTo>
                        <a:pt x="762" y="660"/>
                      </a:lnTo>
                      <a:lnTo>
                        <a:pt x="792" y="655"/>
                      </a:lnTo>
                      <a:lnTo>
                        <a:pt x="809" y="672"/>
                      </a:lnTo>
                      <a:lnTo>
                        <a:pt x="821" y="637"/>
                      </a:lnTo>
                      <a:lnTo>
                        <a:pt x="846" y="636"/>
                      </a:lnTo>
                      <a:lnTo>
                        <a:pt x="856" y="627"/>
                      </a:lnTo>
                      <a:lnTo>
                        <a:pt x="866" y="595"/>
                      </a:lnTo>
                      <a:lnTo>
                        <a:pt x="854" y="578"/>
                      </a:lnTo>
                      <a:lnTo>
                        <a:pt x="771" y="561"/>
                      </a:lnTo>
                      <a:lnTo>
                        <a:pt x="756" y="538"/>
                      </a:lnTo>
                      <a:lnTo>
                        <a:pt x="734" y="538"/>
                      </a:lnTo>
                      <a:lnTo>
                        <a:pt x="708" y="538"/>
                      </a:lnTo>
                      <a:lnTo>
                        <a:pt x="694" y="512"/>
                      </a:lnTo>
                      <a:lnTo>
                        <a:pt x="694" y="496"/>
                      </a:lnTo>
                      <a:lnTo>
                        <a:pt x="706" y="438"/>
                      </a:lnTo>
                      <a:lnTo>
                        <a:pt x="671" y="405"/>
                      </a:lnTo>
                      <a:lnTo>
                        <a:pt x="695" y="302"/>
                      </a:lnTo>
                      <a:lnTo>
                        <a:pt x="681" y="288"/>
                      </a:lnTo>
                      <a:lnTo>
                        <a:pt x="628" y="306"/>
                      </a:lnTo>
                      <a:lnTo>
                        <a:pt x="616" y="283"/>
                      </a:lnTo>
                      <a:lnTo>
                        <a:pt x="616" y="258"/>
                      </a:lnTo>
                      <a:lnTo>
                        <a:pt x="603" y="246"/>
                      </a:lnTo>
                      <a:lnTo>
                        <a:pt x="630" y="210"/>
                      </a:lnTo>
                      <a:lnTo>
                        <a:pt x="658" y="219"/>
                      </a:lnTo>
                      <a:lnTo>
                        <a:pt x="671" y="207"/>
                      </a:lnTo>
                      <a:lnTo>
                        <a:pt x="725" y="214"/>
                      </a:lnTo>
                      <a:lnTo>
                        <a:pt x="752" y="207"/>
                      </a:lnTo>
                      <a:lnTo>
                        <a:pt x="762" y="165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10"/>
                <p:cNvSpPr/>
                <p:nvPr/>
              </p:nvSpPr>
              <p:spPr bwMode="auto">
                <a:xfrm>
                  <a:off x="5031773" y="4603849"/>
                  <a:ext cx="493712" cy="673100"/>
                </a:xfrm>
                <a:custGeom>
                  <a:avLst/>
                  <a:gdLst>
                    <a:gd name="T0" fmla="*/ 9 w 449"/>
                    <a:gd name="T1" fmla="*/ 138 h 630"/>
                    <a:gd name="T2" fmla="*/ 38 w 449"/>
                    <a:gd name="T3" fmla="*/ 194 h 630"/>
                    <a:gd name="T4" fmla="*/ 40 w 449"/>
                    <a:gd name="T5" fmla="*/ 223 h 630"/>
                    <a:gd name="T6" fmla="*/ 27 w 449"/>
                    <a:gd name="T7" fmla="*/ 253 h 630"/>
                    <a:gd name="T8" fmla="*/ 4 w 449"/>
                    <a:gd name="T9" fmla="*/ 270 h 630"/>
                    <a:gd name="T10" fmla="*/ 0 w 449"/>
                    <a:gd name="T11" fmla="*/ 322 h 630"/>
                    <a:gd name="T12" fmla="*/ 7 w 449"/>
                    <a:gd name="T13" fmla="*/ 331 h 630"/>
                    <a:gd name="T14" fmla="*/ 19 w 449"/>
                    <a:gd name="T15" fmla="*/ 326 h 630"/>
                    <a:gd name="T16" fmla="*/ 27 w 449"/>
                    <a:gd name="T17" fmla="*/ 331 h 630"/>
                    <a:gd name="T18" fmla="*/ 27 w 449"/>
                    <a:gd name="T19" fmla="*/ 366 h 630"/>
                    <a:gd name="T20" fmla="*/ 40 w 449"/>
                    <a:gd name="T21" fmla="*/ 405 h 630"/>
                    <a:gd name="T22" fmla="*/ 58 w 449"/>
                    <a:gd name="T23" fmla="*/ 412 h 630"/>
                    <a:gd name="T24" fmla="*/ 61 w 449"/>
                    <a:gd name="T25" fmla="*/ 471 h 630"/>
                    <a:gd name="T26" fmla="*/ 50 w 449"/>
                    <a:gd name="T27" fmla="*/ 510 h 630"/>
                    <a:gd name="T28" fmla="*/ 61 w 449"/>
                    <a:gd name="T29" fmla="*/ 528 h 630"/>
                    <a:gd name="T30" fmla="*/ 81 w 449"/>
                    <a:gd name="T31" fmla="*/ 547 h 630"/>
                    <a:gd name="T32" fmla="*/ 126 w 449"/>
                    <a:gd name="T33" fmla="*/ 535 h 630"/>
                    <a:gd name="T34" fmla="*/ 136 w 449"/>
                    <a:gd name="T35" fmla="*/ 553 h 630"/>
                    <a:gd name="T36" fmla="*/ 120 w 449"/>
                    <a:gd name="T37" fmla="*/ 572 h 630"/>
                    <a:gd name="T38" fmla="*/ 97 w 449"/>
                    <a:gd name="T39" fmla="*/ 608 h 630"/>
                    <a:gd name="T40" fmla="*/ 97 w 449"/>
                    <a:gd name="T41" fmla="*/ 618 h 630"/>
                    <a:gd name="T42" fmla="*/ 112 w 449"/>
                    <a:gd name="T43" fmla="*/ 629 h 630"/>
                    <a:gd name="T44" fmla="*/ 209 w 449"/>
                    <a:gd name="T45" fmla="*/ 588 h 630"/>
                    <a:gd name="T46" fmla="*/ 244 w 449"/>
                    <a:gd name="T47" fmla="*/ 608 h 630"/>
                    <a:gd name="T48" fmla="*/ 253 w 449"/>
                    <a:gd name="T49" fmla="*/ 598 h 630"/>
                    <a:gd name="T50" fmla="*/ 244 w 449"/>
                    <a:gd name="T51" fmla="*/ 576 h 630"/>
                    <a:gd name="T52" fmla="*/ 246 w 449"/>
                    <a:gd name="T53" fmla="*/ 562 h 630"/>
                    <a:gd name="T54" fmla="*/ 261 w 449"/>
                    <a:gd name="T55" fmla="*/ 472 h 630"/>
                    <a:gd name="T56" fmla="*/ 275 w 449"/>
                    <a:gd name="T57" fmla="*/ 452 h 630"/>
                    <a:gd name="T58" fmla="*/ 282 w 449"/>
                    <a:gd name="T59" fmla="*/ 427 h 630"/>
                    <a:gd name="T60" fmla="*/ 299 w 449"/>
                    <a:gd name="T61" fmla="*/ 390 h 630"/>
                    <a:gd name="T62" fmla="*/ 289 w 449"/>
                    <a:gd name="T63" fmla="*/ 375 h 630"/>
                    <a:gd name="T64" fmla="*/ 292 w 449"/>
                    <a:gd name="T65" fmla="*/ 344 h 630"/>
                    <a:gd name="T66" fmla="*/ 334 w 449"/>
                    <a:gd name="T67" fmla="*/ 296 h 630"/>
                    <a:gd name="T68" fmla="*/ 333 w 449"/>
                    <a:gd name="T69" fmla="*/ 264 h 630"/>
                    <a:gd name="T70" fmla="*/ 358 w 449"/>
                    <a:gd name="T71" fmla="*/ 218 h 630"/>
                    <a:gd name="T72" fmla="*/ 385 w 449"/>
                    <a:gd name="T73" fmla="*/ 226 h 630"/>
                    <a:gd name="T74" fmla="*/ 438 w 449"/>
                    <a:gd name="T75" fmla="*/ 186 h 630"/>
                    <a:gd name="T76" fmla="*/ 448 w 449"/>
                    <a:gd name="T77" fmla="*/ 166 h 630"/>
                    <a:gd name="T78" fmla="*/ 414 w 449"/>
                    <a:gd name="T79" fmla="*/ 103 h 630"/>
                    <a:gd name="T80" fmla="*/ 392 w 449"/>
                    <a:gd name="T81" fmla="*/ 70 h 630"/>
                    <a:gd name="T82" fmla="*/ 408 w 449"/>
                    <a:gd name="T83" fmla="*/ 56 h 630"/>
                    <a:gd name="T84" fmla="*/ 388 w 449"/>
                    <a:gd name="T85" fmla="*/ 37 h 630"/>
                    <a:gd name="T86" fmla="*/ 336 w 449"/>
                    <a:gd name="T87" fmla="*/ 37 h 630"/>
                    <a:gd name="T88" fmla="*/ 315 w 449"/>
                    <a:gd name="T89" fmla="*/ 12 h 630"/>
                    <a:gd name="T90" fmla="*/ 273 w 449"/>
                    <a:gd name="T91" fmla="*/ 54 h 630"/>
                    <a:gd name="T92" fmla="*/ 258 w 449"/>
                    <a:gd name="T93" fmla="*/ 46 h 630"/>
                    <a:gd name="T94" fmla="*/ 275 w 449"/>
                    <a:gd name="T95" fmla="*/ 14 h 630"/>
                    <a:gd name="T96" fmla="*/ 273 w 449"/>
                    <a:gd name="T97" fmla="*/ 4 h 630"/>
                    <a:gd name="T98" fmla="*/ 258 w 449"/>
                    <a:gd name="T99" fmla="*/ 0 h 630"/>
                    <a:gd name="T100" fmla="*/ 209 w 449"/>
                    <a:gd name="T101" fmla="*/ 27 h 630"/>
                    <a:gd name="T102" fmla="*/ 171 w 449"/>
                    <a:gd name="T103" fmla="*/ 39 h 630"/>
                    <a:gd name="T104" fmla="*/ 138 w 449"/>
                    <a:gd name="T105" fmla="*/ 37 h 630"/>
                    <a:gd name="T106" fmla="*/ 70 w 449"/>
                    <a:gd name="T107" fmla="*/ 100 h 630"/>
                    <a:gd name="T108" fmla="*/ 34 w 449"/>
                    <a:gd name="T109" fmla="*/ 112 h 630"/>
                    <a:gd name="T110" fmla="*/ 9 w 449"/>
                    <a:gd name="T111" fmla="*/ 138 h 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49" h="630">
                      <a:moveTo>
                        <a:pt x="9" y="138"/>
                      </a:moveTo>
                      <a:lnTo>
                        <a:pt x="38" y="194"/>
                      </a:lnTo>
                      <a:lnTo>
                        <a:pt x="40" y="223"/>
                      </a:lnTo>
                      <a:lnTo>
                        <a:pt x="27" y="253"/>
                      </a:lnTo>
                      <a:lnTo>
                        <a:pt x="4" y="270"/>
                      </a:lnTo>
                      <a:lnTo>
                        <a:pt x="0" y="322"/>
                      </a:lnTo>
                      <a:lnTo>
                        <a:pt x="7" y="331"/>
                      </a:lnTo>
                      <a:lnTo>
                        <a:pt x="19" y="326"/>
                      </a:lnTo>
                      <a:lnTo>
                        <a:pt x="27" y="331"/>
                      </a:lnTo>
                      <a:lnTo>
                        <a:pt x="27" y="366"/>
                      </a:lnTo>
                      <a:lnTo>
                        <a:pt x="40" y="405"/>
                      </a:lnTo>
                      <a:lnTo>
                        <a:pt x="58" y="412"/>
                      </a:lnTo>
                      <a:lnTo>
                        <a:pt x="61" y="471"/>
                      </a:lnTo>
                      <a:lnTo>
                        <a:pt x="50" y="510"/>
                      </a:lnTo>
                      <a:lnTo>
                        <a:pt x="61" y="528"/>
                      </a:lnTo>
                      <a:lnTo>
                        <a:pt x="81" y="547"/>
                      </a:lnTo>
                      <a:lnTo>
                        <a:pt x="126" y="535"/>
                      </a:lnTo>
                      <a:lnTo>
                        <a:pt x="136" y="553"/>
                      </a:lnTo>
                      <a:lnTo>
                        <a:pt x="120" y="572"/>
                      </a:lnTo>
                      <a:lnTo>
                        <a:pt x="97" y="608"/>
                      </a:lnTo>
                      <a:lnTo>
                        <a:pt x="97" y="618"/>
                      </a:lnTo>
                      <a:lnTo>
                        <a:pt x="112" y="629"/>
                      </a:lnTo>
                      <a:lnTo>
                        <a:pt x="209" y="588"/>
                      </a:lnTo>
                      <a:lnTo>
                        <a:pt x="244" y="608"/>
                      </a:lnTo>
                      <a:lnTo>
                        <a:pt x="253" y="598"/>
                      </a:lnTo>
                      <a:lnTo>
                        <a:pt x="244" y="576"/>
                      </a:lnTo>
                      <a:lnTo>
                        <a:pt x="246" y="562"/>
                      </a:lnTo>
                      <a:lnTo>
                        <a:pt x="261" y="472"/>
                      </a:lnTo>
                      <a:lnTo>
                        <a:pt x="275" y="452"/>
                      </a:lnTo>
                      <a:lnTo>
                        <a:pt x="282" y="427"/>
                      </a:lnTo>
                      <a:lnTo>
                        <a:pt x="299" y="390"/>
                      </a:lnTo>
                      <a:lnTo>
                        <a:pt x="289" y="375"/>
                      </a:lnTo>
                      <a:lnTo>
                        <a:pt x="292" y="344"/>
                      </a:lnTo>
                      <a:lnTo>
                        <a:pt x="334" y="296"/>
                      </a:lnTo>
                      <a:lnTo>
                        <a:pt x="333" y="264"/>
                      </a:lnTo>
                      <a:lnTo>
                        <a:pt x="358" y="218"/>
                      </a:lnTo>
                      <a:lnTo>
                        <a:pt x="385" y="226"/>
                      </a:lnTo>
                      <a:lnTo>
                        <a:pt x="438" y="186"/>
                      </a:lnTo>
                      <a:lnTo>
                        <a:pt x="448" y="166"/>
                      </a:lnTo>
                      <a:lnTo>
                        <a:pt x="414" y="103"/>
                      </a:lnTo>
                      <a:lnTo>
                        <a:pt x="392" y="70"/>
                      </a:lnTo>
                      <a:lnTo>
                        <a:pt x="408" y="56"/>
                      </a:lnTo>
                      <a:lnTo>
                        <a:pt x="388" y="37"/>
                      </a:lnTo>
                      <a:lnTo>
                        <a:pt x="336" y="37"/>
                      </a:lnTo>
                      <a:lnTo>
                        <a:pt x="315" y="12"/>
                      </a:lnTo>
                      <a:lnTo>
                        <a:pt x="273" y="54"/>
                      </a:lnTo>
                      <a:lnTo>
                        <a:pt x="258" y="46"/>
                      </a:lnTo>
                      <a:lnTo>
                        <a:pt x="275" y="14"/>
                      </a:lnTo>
                      <a:lnTo>
                        <a:pt x="273" y="4"/>
                      </a:lnTo>
                      <a:lnTo>
                        <a:pt x="258" y="0"/>
                      </a:lnTo>
                      <a:lnTo>
                        <a:pt x="209" y="27"/>
                      </a:lnTo>
                      <a:lnTo>
                        <a:pt x="171" y="39"/>
                      </a:lnTo>
                      <a:lnTo>
                        <a:pt x="138" y="37"/>
                      </a:lnTo>
                      <a:lnTo>
                        <a:pt x="70" y="100"/>
                      </a:lnTo>
                      <a:lnTo>
                        <a:pt x="34" y="112"/>
                      </a:lnTo>
                      <a:lnTo>
                        <a:pt x="9" y="138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" name="Freeform 11"/>
                <p:cNvSpPr/>
                <p:nvPr/>
              </p:nvSpPr>
              <p:spPr bwMode="auto">
                <a:xfrm>
                  <a:off x="3960210" y="4800699"/>
                  <a:ext cx="657225" cy="541337"/>
                </a:xfrm>
                <a:custGeom>
                  <a:avLst/>
                  <a:gdLst>
                    <a:gd name="T0" fmla="*/ 163 w 600"/>
                    <a:gd name="T1" fmla="*/ 169 h 506"/>
                    <a:gd name="T2" fmla="*/ 152 w 600"/>
                    <a:gd name="T3" fmla="*/ 210 h 506"/>
                    <a:gd name="T4" fmla="*/ 126 w 600"/>
                    <a:gd name="T5" fmla="*/ 217 h 506"/>
                    <a:gd name="T6" fmla="*/ 70 w 600"/>
                    <a:gd name="T7" fmla="*/ 210 h 506"/>
                    <a:gd name="T8" fmla="*/ 57 w 600"/>
                    <a:gd name="T9" fmla="*/ 222 h 506"/>
                    <a:gd name="T10" fmla="*/ 28 w 600"/>
                    <a:gd name="T11" fmla="*/ 212 h 506"/>
                    <a:gd name="T12" fmla="*/ 0 w 600"/>
                    <a:gd name="T13" fmla="*/ 249 h 506"/>
                    <a:gd name="T14" fmla="*/ 13 w 600"/>
                    <a:gd name="T15" fmla="*/ 261 h 506"/>
                    <a:gd name="T16" fmla="*/ 13 w 600"/>
                    <a:gd name="T17" fmla="*/ 286 h 506"/>
                    <a:gd name="T18" fmla="*/ 26 w 600"/>
                    <a:gd name="T19" fmla="*/ 308 h 506"/>
                    <a:gd name="T20" fmla="*/ 80 w 600"/>
                    <a:gd name="T21" fmla="*/ 291 h 506"/>
                    <a:gd name="T22" fmla="*/ 95 w 600"/>
                    <a:gd name="T23" fmla="*/ 304 h 506"/>
                    <a:gd name="T24" fmla="*/ 70 w 600"/>
                    <a:gd name="T25" fmla="*/ 407 h 506"/>
                    <a:gd name="T26" fmla="*/ 106 w 600"/>
                    <a:gd name="T27" fmla="*/ 439 h 506"/>
                    <a:gd name="T28" fmla="*/ 94 w 600"/>
                    <a:gd name="T29" fmla="*/ 496 h 506"/>
                    <a:gd name="T30" fmla="*/ 130 w 600"/>
                    <a:gd name="T31" fmla="*/ 500 h 506"/>
                    <a:gd name="T32" fmla="*/ 163 w 600"/>
                    <a:gd name="T33" fmla="*/ 467 h 506"/>
                    <a:gd name="T34" fmla="*/ 177 w 600"/>
                    <a:gd name="T35" fmla="*/ 476 h 506"/>
                    <a:gd name="T36" fmla="*/ 246 w 600"/>
                    <a:gd name="T37" fmla="*/ 505 h 506"/>
                    <a:gd name="T38" fmla="*/ 257 w 600"/>
                    <a:gd name="T39" fmla="*/ 496 h 506"/>
                    <a:gd name="T40" fmla="*/ 260 w 600"/>
                    <a:gd name="T41" fmla="*/ 476 h 506"/>
                    <a:gd name="T42" fmla="*/ 274 w 600"/>
                    <a:gd name="T43" fmla="*/ 463 h 506"/>
                    <a:gd name="T44" fmla="*/ 372 w 600"/>
                    <a:gd name="T45" fmla="*/ 402 h 506"/>
                    <a:gd name="T46" fmla="*/ 386 w 600"/>
                    <a:gd name="T47" fmla="*/ 422 h 506"/>
                    <a:gd name="T48" fmla="*/ 448 w 600"/>
                    <a:gd name="T49" fmla="*/ 439 h 506"/>
                    <a:gd name="T50" fmla="*/ 478 w 600"/>
                    <a:gd name="T51" fmla="*/ 397 h 506"/>
                    <a:gd name="T52" fmla="*/ 493 w 600"/>
                    <a:gd name="T53" fmla="*/ 407 h 506"/>
                    <a:gd name="T54" fmla="*/ 517 w 600"/>
                    <a:gd name="T55" fmla="*/ 407 h 506"/>
                    <a:gd name="T56" fmla="*/ 517 w 600"/>
                    <a:gd name="T57" fmla="*/ 395 h 506"/>
                    <a:gd name="T58" fmla="*/ 548 w 600"/>
                    <a:gd name="T59" fmla="*/ 385 h 506"/>
                    <a:gd name="T60" fmla="*/ 548 w 600"/>
                    <a:gd name="T61" fmla="*/ 377 h 506"/>
                    <a:gd name="T62" fmla="*/ 559 w 600"/>
                    <a:gd name="T63" fmla="*/ 364 h 506"/>
                    <a:gd name="T64" fmla="*/ 566 w 600"/>
                    <a:gd name="T65" fmla="*/ 366 h 506"/>
                    <a:gd name="T66" fmla="*/ 599 w 600"/>
                    <a:gd name="T67" fmla="*/ 337 h 506"/>
                    <a:gd name="T68" fmla="*/ 571 w 600"/>
                    <a:gd name="T69" fmla="*/ 293 h 506"/>
                    <a:gd name="T70" fmla="*/ 585 w 600"/>
                    <a:gd name="T71" fmla="*/ 232 h 506"/>
                    <a:gd name="T72" fmla="*/ 570 w 600"/>
                    <a:gd name="T73" fmla="*/ 212 h 506"/>
                    <a:gd name="T74" fmla="*/ 524 w 600"/>
                    <a:gd name="T75" fmla="*/ 224 h 506"/>
                    <a:gd name="T76" fmla="*/ 519 w 600"/>
                    <a:gd name="T77" fmla="*/ 217 h 506"/>
                    <a:gd name="T78" fmla="*/ 570 w 600"/>
                    <a:gd name="T79" fmla="*/ 164 h 506"/>
                    <a:gd name="T80" fmla="*/ 548 w 600"/>
                    <a:gd name="T81" fmla="*/ 78 h 506"/>
                    <a:gd name="T82" fmla="*/ 514 w 600"/>
                    <a:gd name="T83" fmla="*/ 103 h 506"/>
                    <a:gd name="T84" fmla="*/ 483 w 600"/>
                    <a:gd name="T85" fmla="*/ 74 h 506"/>
                    <a:gd name="T86" fmla="*/ 456 w 600"/>
                    <a:gd name="T87" fmla="*/ 38 h 506"/>
                    <a:gd name="T88" fmla="*/ 452 w 600"/>
                    <a:gd name="T89" fmla="*/ 15 h 506"/>
                    <a:gd name="T90" fmla="*/ 436 w 600"/>
                    <a:gd name="T91" fmla="*/ 10 h 506"/>
                    <a:gd name="T92" fmla="*/ 410 w 600"/>
                    <a:gd name="T93" fmla="*/ 17 h 506"/>
                    <a:gd name="T94" fmla="*/ 372 w 600"/>
                    <a:gd name="T95" fmla="*/ 0 h 506"/>
                    <a:gd name="T96" fmla="*/ 354 w 600"/>
                    <a:gd name="T97" fmla="*/ 41 h 506"/>
                    <a:gd name="T98" fmla="*/ 322 w 600"/>
                    <a:gd name="T99" fmla="*/ 44 h 506"/>
                    <a:gd name="T100" fmla="*/ 298 w 600"/>
                    <a:gd name="T101" fmla="*/ 78 h 506"/>
                    <a:gd name="T102" fmla="*/ 283 w 600"/>
                    <a:gd name="T103" fmla="*/ 71 h 506"/>
                    <a:gd name="T104" fmla="*/ 260 w 600"/>
                    <a:gd name="T105" fmla="*/ 78 h 506"/>
                    <a:gd name="T106" fmla="*/ 225 w 600"/>
                    <a:gd name="T107" fmla="*/ 58 h 506"/>
                    <a:gd name="T108" fmla="*/ 197 w 600"/>
                    <a:gd name="T109" fmla="*/ 90 h 506"/>
                    <a:gd name="T110" fmla="*/ 197 w 600"/>
                    <a:gd name="T111" fmla="*/ 106 h 506"/>
                    <a:gd name="T112" fmla="*/ 252 w 600"/>
                    <a:gd name="T113" fmla="*/ 133 h 506"/>
                    <a:gd name="T114" fmla="*/ 265 w 600"/>
                    <a:gd name="T115" fmla="*/ 156 h 506"/>
                    <a:gd name="T116" fmla="*/ 225 w 600"/>
                    <a:gd name="T117" fmla="*/ 170 h 506"/>
                    <a:gd name="T118" fmla="*/ 163 w 600"/>
                    <a:gd name="T119" fmla="*/ 169 h 5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600" h="506">
                      <a:moveTo>
                        <a:pt x="163" y="169"/>
                      </a:moveTo>
                      <a:lnTo>
                        <a:pt x="152" y="210"/>
                      </a:lnTo>
                      <a:lnTo>
                        <a:pt x="126" y="217"/>
                      </a:lnTo>
                      <a:lnTo>
                        <a:pt x="70" y="210"/>
                      </a:lnTo>
                      <a:lnTo>
                        <a:pt x="57" y="222"/>
                      </a:lnTo>
                      <a:lnTo>
                        <a:pt x="28" y="212"/>
                      </a:lnTo>
                      <a:lnTo>
                        <a:pt x="0" y="249"/>
                      </a:lnTo>
                      <a:lnTo>
                        <a:pt x="13" y="261"/>
                      </a:lnTo>
                      <a:lnTo>
                        <a:pt x="13" y="286"/>
                      </a:lnTo>
                      <a:lnTo>
                        <a:pt x="26" y="308"/>
                      </a:lnTo>
                      <a:lnTo>
                        <a:pt x="80" y="291"/>
                      </a:lnTo>
                      <a:lnTo>
                        <a:pt x="95" y="304"/>
                      </a:lnTo>
                      <a:lnTo>
                        <a:pt x="70" y="407"/>
                      </a:lnTo>
                      <a:lnTo>
                        <a:pt x="106" y="439"/>
                      </a:lnTo>
                      <a:lnTo>
                        <a:pt x="94" y="496"/>
                      </a:lnTo>
                      <a:lnTo>
                        <a:pt x="130" y="500"/>
                      </a:lnTo>
                      <a:lnTo>
                        <a:pt x="163" y="467"/>
                      </a:lnTo>
                      <a:lnTo>
                        <a:pt x="177" y="476"/>
                      </a:lnTo>
                      <a:lnTo>
                        <a:pt x="246" y="505"/>
                      </a:lnTo>
                      <a:lnTo>
                        <a:pt x="257" y="496"/>
                      </a:lnTo>
                      <a:lnTo>
                        <a:pt x="260" y="476"/>
                      </a:lnTo>
                      <a:lnTo>
                        <a:pt x="274" y="463"/>
                      </a:lnTo>
                      <a:lnTo>
                        <a:pt x="372" y="402"/>
                      </a:lnTo>
                      <a:lnTo>
                        <a:pt x="386" y="422"/>
                      </a:lnTo>
                      <a:lnTo>
                        <a:pt x="448" y="439"/>
                      </a:lnTo>
                      <a:lnTo>
                        <a:pt x="478" y="397"/>
                      </a:lnTo>
                      <a:lnTo>
                        <a:pt x="493" y="407"/>
                      </a:lnTo>
                      <a:lnTo>
                        <a:pt x="517" y="407"/>
                      </a:lnTo>
                      <a:lnTo>
                        <a:pt x="517" y="395"/>
                      </a:lnTo>
                      <a:lnTo>
                        <a:pt x="548" y="385"/>
                      </a:lnTo>
                      <a:lnTo>
                        <a:pt x="548" y="377"/>
                      </a:lnTo>
                      <a:lnTo>
                        <a:pt x="559" y="364"/>
                      </a:lnTo>
                      <a:lnTo>
                        <a:pt x="566" y="366"/>
                      </a:lnTo>
                      <a:lnTo>
                        <a:pt x="599" y="337"/>
                      </a:lnTo>
                      <a:lnTo>
                        <a:pt x="571" y="293"/>
                      </a:lnTo>
                      <a:lnTo>
                        <a:pt x="585" y="232"/>
                      </a:lnTo>
                      <a:lnTo>
                        <a:pt x="570" y="212"/>
                      </a:lnTo>
                      <a:lnTo>
                        <a:pt x="524" y="224"/>
                      </a:lnTo>
                      <a:lnTo>
                        <a:pt x="519" y="217"/>
                      </a:lnTo>
                      <a:lnTo>
                        <a:pt x="570" y="164"/>
                      </a:lnTo>
                      <a:lnTo>
                        <a:pt x="548" y="78"/>
                      </a:lnTo>
                      <a:lnTo>
                        <a:pt x="514" y="103"/>
                      </a:lnTo>
                      <a:lnTo>
                        <a:pt x="483" y="74"/>
                      </a:lnTo>
                      <a:lnTo>
                        <a:pt x="456" y="38"/>
                      </a:lnTo>
                      <a:lnTo>
                        <a:pt x="452" y="15"/>
                      </a:lnTo>
                      <a:lnTo>
                        <a:pt x="436" y="10"/>
                      </a:lnTo>
                      <a:lnTo>
                        <a:pt x="410" y="17"/>
                      </a:lnTo>
                      <a:lnTo>
                        <a:pt x="372" y="0"/>
                      </a:lnTo>
                      <a:lnTo>
                        <a:pt x="354" y="41"/>
                      </a:lnTo>
                      <a:lnTo>
                        <a:pt x="322" y="44"/>
                      </a:lnTo>
                      <a:lnTo>
                        <a:pt x="298" y="78"/>
                      </a:lnTo>
                      <a:lnTo>
                        <a:pt x="283" y="71"/>
                      </a:lnTo>
                      <a:lnTo>
                        <a:pt x="260" y="78"/>
                      </a:lnTo>
                      <a:lnTo>
                        <a:pt x="225" y="58"/>
                      </a:lnTo>
                      <a:lnTo>
                        <a:pt x="197" y="90"/>
                      </a:lnTo>
                      <a:lnTo>
                        <a:pt x="197" y="106"/>
                      </a:lnTo>
                      <a:lnTo>
                        <a:pt x="252" y="133"/>
                      </a:lnTo>
                      <a:lnTo>
                        <a:pt x="265" y="156"/>
                      </a:lnTo>
                      <a:lnTo>
                        <a:pt x="225" y="170"/>
                      </a:lnTo>
                      <a:lnTo>
                        <a:pt x="163" y="16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" name="Freeform 12"/>
                <p:cNvSpPr/>
                <p:nvPr/>
              </p:nvSpPr>
              <p:spPr bwMode="auto">
                <a:xfrm>
                  <a:off x="3329973" y="4229199"/>
                  <a:ext cx="1290637" cy="954087"/>
                </a:xfrm>
                <a:custGeom>
                  <a:avLst/>
                  <a:gdLst>
                    <a:gd name="T0" fmla="*/ 462 w 1181"/>
                    <a:gd name="T1" fmla="*/ 75 h 893"/>
                    <a:gd name="T2" fmla="*/ 441 w 1181"/>
                    <a:gd name="T3" fmla="*/ 27 h 893"/>
                    <a:gd name="T4" fmla="*/ 517 w 1181"/>
                    <a:gd name="T5" fmla="*/ 0 h 893"/>
                    <a:gd name="T6" fmla="*/ 530 w 1181"/>
                    <a:gd name="T7" fmla="*/ 52 h 893"/>
                    <a:gd name="T8" fmla="*/ 600 w 1181"/>
                    <a:gd name="T9" fmla="*/ 111 h 893"/>
                    <a:gd name="T10" fmla="*/ 636 w 1181"/>
                    <a:gd name="T11" fmla="*/ 111 h 893"/>
                    <a:gd name="T12" fmla="*/ 667 w 1181"/>
                    <a:gd name="T13" fmla="*/ 166 h 893"/>
                    <a:gd name="T14" fmla="*/ 739 w 1181"/>
                    <a:gd name="T15" fmla="*/ 160 h 893"/>
                    <a:gd name="T16" fmla="*/ 771 w 1181"/>
                    <a:gd name="T17" fmla="*/ 135 h 893"/>
                    <a:gd name="T18" fmla="*/ 794 w 1181"/>
                    <a:gd name="T19" fmla="*/ 160 h 893"/>
                    <a:gd name="T20" fmla="*/ 876 w 1181"/>
                    <a:gd name="T21" fmla="*/ 150 h 893"/>
                    <a:gd name="T22" fmla="*/ 893 w 1181"/>
                    <a:gd name="T23" fmla="*/ 171 h 893"/>
                    <a:gd name="T24" fmla="*/ 974 w 1181"/>
                    <a:gd name="T25" fmla="*/ 207 h 893"/>
                    <a:gd name="T26" fmla="*/ 1076 w 1181"/>
                    <a:gd name="T27" fmla="*/ 219 h 893"/>
                    <a:gd name="T28" fmla="*/ 1124 w 1181"/>
                    <a:gd name="T29" fmla="*/ 230 h 893"/>
                    <a:gd name="T30" fmla="*/ 1169 w 1181"/>
                    <a:gd name="T31" fmla="*/ 262 h 893"/>
                    <a:gd name="T32" fmla="*/ 1172 w 1181"/>
                    <a:gd name="T33" fmla="*/ 339 h 893"/>
                    <a:gd name="T34" fmla="*/ 1115 w 1181"/>
                    <a:gd name="T35" fmla="*/ 367 h 893"/>
                    <a:gd name="T36" fmla="*/ 1025 w 1181"/>
                    <a:gd name="T37" fmla="*/ 398 h 893"/>
                    <a:gd name="T38" fmla="*/ 1041 w 1181"/>
                    <a:gd name="T39" fmla="*/ 461 h 893"/>
                    <a:gd name="T40" fmla="*/ 1110 w 1181"/>
                    <a:gd name="T41" fmla="*/ 527 h 893"/>
                    <a:gd name="T42" fmla="*/ 1081 w 1181"/>
                    <a:gd name="T43" fmla="*/ 633 h 893"/>
                    <a:gd name="T44" fmla="*/ 1025 w 1181"/>
                    <a:gd name="T45" fmla="*/ 566 h 893"/>
                    <a:gd name="T46" fmla="*/ 1004 w 1181"/>
                    <a:gd name="T47" fmla="*/ 539 h 893"/>
                    <a:gd name="T48" fmla="*/ 942 w 1181"/>
                    <a:gd name="T49" fmla="*/ 528 h 893"/>
                    <a:gd name="T50" fmla="*/ 893 w 1181"/>
                    <a:gd name="T51" fmla="*/ 573 h 893"/>
                    <a:gd name="T52" fmla="*/ 857 w 1181"/>
                    <a:gd name="T53" fmla="*/ 601 h 893"/>
                    <a:gd name="T54" fmla="*/ 799 w 1181"/>
                    <a:gd name="T55" fmla="*/ 588 h 893"/>
                    <a:gd name="T56" fmla="*/ 771 w 1181"/>
                    <a:gd name="T57" fmla="*/ 636 h 893"/>
                    <a:gd name="T58" fmla="*/ 839 w 1181"/>
                    <a:gd name="T59" fmla="*/ 686 h 893"/>
                    <a:gd name="T60" fmla="*/ 739 w 1181"/>
                    <a:gd name="T61" fmla="*/ 699 h 893"/>
                    <a:gd name="T62" fmla="*/ 710 w 1181"/>
                    <a:gd name="T63" fmla="*/ 668 h 893"/>
                    <a:gd name="T64" fmla="*/ 649 w 1181"/>
                    <a:gd name="T65" fmla="*/ 677 h 893"/>
                    <a:gd name="T66" fmla="*/ 636 w 1181"/>
                    <a:gd name="T67" fmla="*/ 631 h 893"/>
                    <a:gd name="T68" fmla="*/ 600 w 1181"/>
                    <a:gd name="T69" fmla="*/ 606 h 893"/>
                    <a:gd name="T70" fmla="*/ 597 w 1181"/>
                    <a:gd name="T71" fmla="*/ 641 h 893"/>
                    <a:gd name="T72" fmla="*/ 561 w 1181"/>
                    <a:gd name="T73" fmla="*/ 668 h 893"/>
                    <a:gd name="T74" fmla="*/ 505 w 1181"/>
                    <a:gd name="T75" fmla="*/ 764 h 893"/>
                    <a:gd name="T76" fmla="*/ 488 w 1181"/>
                    <a:gd name="T77" fmla="*/ 871 h 893"/>
                    <a:gd name="T78" fmla="*/ 414 w 1181"/>
                    <a:gd name="T79" fmla="*/ 892 h 893"/>
                    <a:gd name="T80" fmla="*/ 304 w 1181"/>
                    <a:gd name="T81" fmla="*/ 714 h 893"/>
                    <a:gd name="T82" fmla="*/ 244 w 1181"/>
                    <a:gd name="T83" fmla="*/ 681 h 893"/>
                    <a:gd name="T84" fmla="*/ 247 w 1181"/>
                    <a:gd name="T85" fmla="*/ 636 h 893"/>
                    <a:gd name="T86" fmla="*/ 192 w 1181"/>
                    <a:gd name="T87" fmla="*/ 641 h 893"/>
                    <a:gd name="T88" fmla="*/ 142 w 1181"/>
                    <a:gd name="T89" fmla="*/ 557 h 893"/>
                    <a:gd name="T90" fmla="*/ 132 w 1181"/>
                    <a:gd name="T91" fmla="*/ 391 h 893"/>
                    <a:gd name="T92" fmla="*/ 124 w 1181"/>
                    <a:gd name="T93" fmla="*/ 306 h 893"/>
                    <a:gd name="T94" fmla="*/ 0 w 1181"/>
                    <a:gd name="T95" fmla="*/ 147 h 893"/>
                    <a:gd name="T96" fmla="*/ 16 w 1181"/>
                    <a:gd name="T97" fmla="*/ 106 h 893"/>
                    <a:gd name="T98" fmla="*/ 184 w 1181"/>
                    <a:gd name="T99" fmla="*/ 111 h 893"/>
                    <a:gd name="T100" fmla="*/ 240 w 1181"/>
                    <a:gd name="T101" fmla="*/ 122 h 893"/>
                    <a:gd name="T102" fmla="*/ 327 w 1181"/>
                    <a:gd name="T103" fmla="*/ 165 h 893"/>
                    <a:gd name="T104" fmla="*/ 337 w 1181"/>
                    <a:gd name="T105" fmla="*/ 116 h 893"/>
                    <a:gd name="T106" fmla="*/ 392 w 1181"/>
                    <a:gd name="T107" fmla="*/ 126 h 893"/>
                    <a:gd name="T108" fmla="*/ 446 w 1181"/>
                    <a:gd name="T109" fmla="*/ 112 h 8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181" h="893">
                      <a:moveTo>
                        <a:pt x="446" y="111"/>
                      </a:moveTo>
                      <a:lnTo>
                        <a:pt x="462" y="75"/>
                      </a:lnTo>
                      <a:lnTo>
                        <a:pt x="445" y="57"/>
                      </a:lnTo>
                      <a:lnTo>
                        <a:pt x="441" y="27"/>
                      </a:lnTo>
                      <a:lnTo>
                        <a:pt x="500" y="0"/>
                      </a:lnTo>
                      <a:lnTo>
                        <a:pt x="517" y="0"/>
                      </a:lnTo>
                      <a:lnTo>
                        <a:pt x="525" y="24"/>
                      </a:lnTo>
                      <a:lnTo>
                        <a:pt x="530" y="52"/>
                      </a:lnTo>
                      <a:lnTo>
                        <a:pt x="559" y="74"/>
                      </a:lnTo>
                      <a:lnTo>
                        <a:pt x="600" y="111"/>
                      </a:lnTo>
                      <a:lnTo>
                        <a:pt x="621" y="94"/>
                      </a:lnTo>
                      <a:lnTo>
                        <a:pt x="636" y="111"/>
                      </a:lnTo>
                      <a:lnTo>
                        <a:pt x="642" y="150"/>
                      </a:lnTo>
                      <a:lnTo>
                        <a:pt x="667" y="166"/>
                      </a:lnTo>
                      <a:lnTo>
                        <a:pt x="728" y="171"/>
                      </a:lnTo>
                      <a:lnTo>
                        <a:pt x="739" y="160"/>
                      </a:lnTo>
                      <a:lnTo>
                        <a:pt x="734" y="142"/>
                      </a:lnTo>
                      <a:lnTo>
                        <a:pt x="771" y="135"/>
                      </a:lnTo>
                      <a:lnTo>
                        <a:pt x="794" y="138"/>
                      </a:lnTo>
                      <a:lnTo>
                        <a:pt x="794" y="160"/>
                      </a:lnTo>
                      <a:lnTo>
                        <a:pt x="811" y="162"/>
                      </a:lnTo>
                      <a:lnTo>
                        <a:pt x="876" y="150"/>
                      </a:lnTo>
                      <a:lnTo>
                        <a:pt x="888" y="154"/>
                      </a:lnTo>
                      <a:lnTo>
                        <a:pt x="893" y="171"/>
                      </a:lnTo>
                      <a:lnTo>
                        <a:pt x="917" y="180"/>
                      </a:lnTo>
                      <a:lnTo>
                        <a:pt x="974" y="207"/>
                      </a:lnTo>
                      <a:lnTo>
                        <a:pt x="1007" y="194"/>
                      </a:lnTo>
                      <a:lnTo>
                        <a:pt x="1076" y="219"/>
                      </a:lnTo>
                      <a:lnTo>
                        <a:pt x="1089" y="238"/>
                      </a:lnTo>
                      <a:lnTo>
                        <a:pt x="1124" y="230"/>
                      </a:lnTo>
                      <a:lnTo>
                        <a:pt x="1147" y="234"/>
                      </a:lnTo>
                      <a:lnTo>
                        <a:pt x="1169" y="262"/>
                      </a:lnTo>
                      <a:lnTo>
                        <a:pt x="1180" y="320"/>
                      </a:lnTo>
                      <a:lnTo>
                        <a:pt x="1172" y="339"/>
                      </a:lnTo>
                      <a:lnTo>
                        <a:pt x="1158" y="334"/>
                      </a:lnTo>
                      <a:lnTo>
                        <a:pt x="1115" y="367"/>
                      </a:lnTo>
                      <a:lnTo>
                        <a:pt x="1044" y="379"/>
                      </a:lnTo>
                      <a:lnTo>
                        <a:pt x="1025" y="398"/>
                      </a:lnTo>
                      <a:lnTo>
                        <a:pt x="1039" y="418"/>
                      </a:lnTo>
                      <a:lnTo>
                        <a:pt x="1041" y="461"/>
                      </a:lnTo>
                      <a:lnTo>
                        <a:pt x="1061" y="465"/>
                      </a:lnTo>
                      <a:lnTo>
                        <a:pt x="1110" y="527"/>
                      </a:lnTo>
                      <a:lnTo>
                        <a:pt x="1112" y="608"/>
                      </a:lnTo>
                      <a:lnTo>
                        <a:pt x="1081" y="633"/>
                      </a:lnTo>
                      <a:lnTo>
                        <a:pt x="1051" y="603"/>
                      </a:lnTo>
                      <a:lnTo>
                        <a:pt x="1025" y="566"/>
                      </a:lnTo>
                      <a:lnTo>
                        <a:pt x="1021" y="543"/>
                      </a:lnTo>
                      <a:lnTo>
                        <a:pt x="1004" y="539"/>
                      </a:lnTo>
                      <a:lnTo>
                        <a:pt x="979" y="546"/>
                      </a:lnTo>
                      <a:lnTo>
                        <a:pt x="942" y="528"/>
                      </a:lnTo>
                      <a:lnTo>
                        <a:pt x="925" y="571"/>
                      </a:lnTo>
                      <a:lnTo>
                        <a:pt x="893" y="573"/>
                      </a:lnTo>
                      <a:lnTo>
                        <a:pt x="871" y="608"/>
                      </a:lnTo>
                      <a:lnTo>
                        <a:pt x="857" y="601"/>
                      </a:lnTo>
                      <a:lnTo>
                        <a:pt x="834" y="608"/>
                      </a:lnTo>
                      <a:lnTo>
                        <a:pt x="799" y="588"/>
                      </a:lnTo>
                      <a:lnTo>
                        <a:pt x="771" y="620"/>
                      </a:lnTo>
                      <a:lnTo>
                        <a:pt x="771" y="636"/>
                      </a:lnTo>
                      <a:lnTo>
                        <a:pt x="827" y="665"/>
                      </a:lnTo>
                      <a:lnTo>
                        <a:pt x="839" y="686"/>
                      </a:lnTo>
                      <a:lnTo>
                        <a:pt x="799" y="701"/>
                      </a:lnTo>
                      <a:lnTo>
                        <a:pt x="739" y="699"/>
                      </a:lnTo>
                      <a:lnTo>
                        <a:pt x="733" y="673"/>
                      </a:lnTo>
                      <a:lnTo>
                        <a:pt x="710" y="668"/>
                      </a:lnTo>
                      <a:lnTo>
                        <a:pt x="673" y="690"/>
                      </a:lnTo>
                      <a:lnTo>
                        <a:pt x="649" y="677"/>
                      </a:lnTo>
                      <a:lnTo>
                        <a:pt x="649" y="645"/>
                      </a:lnTo>
                      <a:lnTo>
                        <a:pt x="636" y="631"/>
                      </a:lnTo>
                      <a:lnTo>
                        <a:pt x="636" y="613"/>
                      </a:lnTo>
                      <a:lnTo>
                        <a:pt x="600" y="606"/>
                      </a:lnTo>
                      <a:lnTo>
                        <a:pt x="593" y="615"/>
                      </a:lnTo>
                      <a:lnTo>
                        <a:pt x="597" y="641"/>
                      </a:lnTo>
                      <a:lnTo>
                        <a:pt x="567" y="653"/>
                      </a:lnTo>
                      <a:lnTo>
                        <a:pt x="561" y="668"/>
                      </a:lnTo>
                      <a:lnTo>
                        <a:pt x="567" y="691"/>
                      </a:lnTo>
                      <a:lnTo>
                        <a:pt x="505" y="764"/>
                      </a:lnTo>
                      <a:lnTo>
                        <a:pt x="517" y="847"/>
                      </a:lnTo>
                      <a:lnTo>
                        <a:pt x="488" y="871"/>
                      </a:lnTo>
                      <a:lnTo>
                        <a:pt x="474" y="857"/>
                      </a:lnTo>
                      <a:lnTo>
                        <a:pt x="414" y="892"/>
                      </a:lnTo>
                      <a:lnTo>
                        <a:pt x="392" y="879"/>
                      </a:lnTo>
                      <a:lnTo>
                        <a:pt x="304" y="714"/>
                      </a:lnTo>
                      <a:lnTo>
                        <a:pt x="272" y="690"/>
                      </a:lnTo>
                      <a:lnTo>
                        <a:pt x="244" y="681"/>
                      </a:lnTo>
                      <a:lnTo>
                        <a:pt x="231" y="660"/>
                      </a:lnTo>
                      <a:lnTo>
                        <a:pt x="247" y="636"/>
                      </a:lnTo>
                      <a:lnTo>
                        <a:pt x="222" y="615"/>
                      </a:lnTo>
                      <a:lnTo>
                        <a:pt x="192" y="641"/>
                      </a:lnTo>
                      <a:lnTo>
                        <a:pt x="163" y="645"/>
                      </a:lnTo>
                      <a:lnTo>
                        <a:pt x="142" y="557"/>
                      </a:lnTo>
                      <a:lnTo>
                        <a:pt x="138" y="534"/>
                      </a:lnTo>
                      <a:lnTo>
                        <a:pt x="132" y="391"/>
                      </a:lnTo>
                      <a:lnTo>
                        <a:pt x="105" y="320"/>
                      </a:lnTo>
                      <a:lnTo>
                        <a:pt x="124" y="306"/>
                      </a:lnTo>
                      <a:lnTo>
                        <a:pt x="69" y="202"/>
                      </a:lnTo>
                      <a:lnTo>
                        <a:pt x="0" y="147"/>
                      </a:lnTo>
                      <a:lnTo>
                        <a:pt x="10" y="116"/>
                      </a:lnTo>
                      <a:lnTo>
                        <a:pt x="16" y="106"/>
                      </a:lnTo>
                      <a:lnTo>
                        <a:pt x="117" y="90"/>
                      </a:lnTo>
                      <a:lnTo>
                        <a:pt x="184" y="111"/>
                      </a:lnTo>
                      <a:lnTo>
                        <a:pt x="224" y="98"/>
                      </a:lnTo>
                      <a:lnTo>
                        <a:pt x="240" y="122"/>
                      </a:lnTo>
                      <a:lnTo>
                        <a:pt x="290" y="171"/>
                      </a:lnTo>
                      <a:lnTo>
                        <a:pt x="327" y="165"/>
                      </a:lnTo>
                      <a:lnTo>
                        <a:pt x="327" y="135"/>
                      </a:lnTo>
                      <a:lnTo>
                        <a:pt x="337" y="116"/>
                      </a:lnTo>
                      <a:lnTo>
                        <a:pt x="376" y="99"/>
                      </a:lnTo>
                      <a:lnTo>
                        <a:pt x="392" y="126"/>
                      </a:lnTo>
                      <a:lnTo>
                        <a:pt x="414" y="111"/>
                      </a:lnTo>
                      <a:lnTo>
                        <a:pt x="446" y="112"/>
                      </a:lnTo>
                      <a:lnTo>
                        <a:pt x="446" y="11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5" name="Freeform 13"/>
                <p:cNvSpPr/>
                <p:nvPr/>
              </p:nvSpPr>
              <p:spPr bwMode="auto">
                <a:xfrm>
                  <a:off x="1445610" y="3865661"/>
                  <a:ext cx="2035175" cy="1076325"/>
                </a:xfrm>
                <a:custGeom>
                  <a:avLst/>
                  <a:gdLst>
                    <a:gd name="T0" fmla="*/ 1132 w 1863"/>
                    <a:gd name="T1" fmla="*/ 958 h 1005"/>
                    <a:gd name="T2" fmla="*/ 1161 w 1863"/>
                    <a:gd name="T3" fmla="*/ 990 h 1005"/>
                    <a:gd name="T4" fmla="*/ 1256 w 1863"/>
                    <a:gd name="T5" fmla="*/ 958 h 1005"/>
                    <a:gd name="T6" fmla="*/ 1316 w 1863"/>
                    <a:gd name="T7" fmla="*/ 915 h 1005"/>
                    <a:gd name="T8" fmla="*/ 1386 w 1863"/>
                    <a:gd name="T9" fmla="*/ 887 h 1005"/>
                    <a:gd name="T10" fmla="*/ 1461 w 1863"/>
                    <a:gd name="T11" fmla="*/ 863 h 1005"/>
                    <a:gd name="T12" fmla="*/ 1582 w 1863"/>
                    <a:gd name="T13" fmla="*/ 843 h 1005"/>
                    <a:gd name="T14" fmla="*/ 1584 w 1863"/>
                    <a:gd name="T15" fmla="*/ 887 h 1005"/>
                    <a:gd name="T16" fmla="*/ 1622 w 1863"/>
                    <a:gd name="T17" fmla="*/ 895 h 1005"/>
                    <a:gd name="T18" fmla="*/ 1599 w 1863"/>
                    <a:gd name="T19" fmla="*/ 951 h 1005"/>
                    <a:gd name="T20" fmla="*/ 1622 w 1863"/>
                    <a:gd name="T21" fmla="*/ 958 h 1005"/>
                    <a:gd name="T22" fmla="*/ 1725 w 1863"/>
                    <a:gd name="T23" fmla="*/ 951 h 1005"/>
                    <a:gd name="T24" fmla="*/ 1787 w 1863"/>
                    <a:gd name="T25" fmla="*/ 971 h 1005"/>
                    <a:gd name="T26" fmla="*/ 1815 w 1863"/>
                    <a:gd name="T27" fmla="*/ 983 h 1005"/>
                    <a:gd name="T28" fmla="*/ 1820 w 1863"/>
                    <a:gd name="T29" fmla="*/ 915 h 1005"/>
                    <a:gd name="T30" fmla="*/ 1862 w 1863"/>
                    <a:gd name="T31" fmla="*/ 870 h 1005"/>
                    <a:gd name="T32" fmla="*/ 1829 w 1863"/>
                    <a:gd name="T33" fmla="*/ 655 h 1005"/>
                    <a:gd name="T34" fmla="*/ 1792 w 1863"/>
                    <a:gd name="T35" fmla="*/ 538 h 1005"/>
                    <a:gd name="T36" fmla="*/ 1703 w 1863"/>
                    <a:gd name="T37" fmla="*/ 495 h 1005"/>
                    <a:gd name="T38" fmla="*/ 1647 w 1863"/>
                    <a:gd name="T39" fmla="*/ 602 h 1005"/>
                    <a:gd name="T40" fmla="*/ 1540 w 1863"/>
                    <a:gd name="T41" fmla="*/ 547 h 1005"/>
                    <a:gd name="T42" fmla="*/ 1342 w 1863"/>
                    <a:gd name="T43" fmla="*/ 475 h 1005"/>
                    <a:gd name="T44" fmla="*/ 1260 w 1863"/>
                    <a:gd name="T45" fmla="*/ 463 h 1005"/>
                    <a:gd name="T46" fmla="*/ 1102 w 1863"/>
                    <a:gd name="T47" fmla="*/ 397 h 1005"/>
                    <a:gd name="T48" fmla="*/ 1026 w 1863"/>
                    <a:gd name="T49" fmla="*/ 214 h 1005"/>
                    <a:gd name="T50" fmla="*/ 1055 w 1863"/>
                    <a:gd name="T51" fmla="*/ 157 h 1005"/>
                    <a:gd name="T52" fmla="*/ 1054 w 1863"/>
                    <a:gd name="T53" fmla="*/ 78 h 1005"/>
                    <a:gd name="T54" fmla="*/ 1066 w 1863"/>
                    <a:gd name="T55" fmla="*/ 39 h 1005"/>
                    <a:gd name="T56" fmla="*/ 927 w 1863"/>
                    <a:gd name="T57" fmla="*/ 0 h 1005"/>
                    <a:gd name="T58" fmla="*/ 827 w 1863"/>
                    <a:gd name="T59" fmla="*/ 13 h 1005"/>
                    <a:gd name="T60" fmla="*/ 703 w 1863"/>
                    <a:gd name="T61" fmla="*/ 54 h 1005"/>
                    <a:gd name="T62" fmla="*/ 578 w 1863"/>
                    <a:gd name="T63" fmla="*/ 67 h 1005"/>
                    <a:gd name="T64" fmla="*/ 494 w 1863"/>
                    <a:gd name="T65" fmla="*/ 24 h 1005"/>
                    <a:gd name="T66" fmla="*/ 358 w 1863"/>
                    <a:gd name="T67" fmla="*/ 49 h 1005"/>
                    <a:gd name="T68" fmla="*/ 304 w 1863"/>
                    <a:gd name="T69" fmla="*/ 18 h 1005"/>
                    <a:gd name="T70" fmla="*/ 202 w 1863"/>
                    <a:gd name="T71" fmla="*/ 28 h 1005"/>
                    <a:gd name="T72" fmla="*/ 153 w 1863"/>
                    <a:gd name="T73" fmla="*/ 94 h 1005"/>
                    <a:gd name="T74" fmla="*/ 124 w 1863"/>
                    <a:gd name="T75" fmla="*/ 127 h 1005"/>
                    <a:gd name="T76" fmla="*/ 89 w 1863"/>
                    <a:gd name="T77" fmla="*/ 147 h 1005"/>
                    <a:gd name="T78" fmla="*/ 74 w 1863"/>
                    <a:gd name="T79" fmla="*/ 172 h 1005"/>
                    <a:gd name="T80" fmla="*/ 101 w 1863"/>
                    <a:gd name="T81" fmla="*/ 231 h 1005"/>
                    <a:gd name="T82" fmla="*/ 94 w 1863"/>
                    <a:gd name="T83" fmla="*/ 288 h 1005"/>
                    <a:gd name="T84" fmla="*/ 27 w 1863"/>
                    <a:gd name="T85" fmla="*/ 267 h 1005"/>
                    <a:gd name="T86" fmla="*/ 0 w 1863"/>
                    <a:gd name="T87" fmla="*/ 293 h 1005"/>
                    <a:gd name="T88" fmla="*/ 17 w 1863"/>
                    <a:gd name="T89" fmla="*/ 347 h 1005"/>
                    <a:gd name="T90" fmla="*/ 9 w 1863"/>
                    <a:gd name="T91" fmla="*/ 397 h 1005"/>
                    <a:gd name="T92" fmla="*/ 43 w 1863"/>
                    <a:gd name="T93" fmla="*/ 415 h 1005"/>
                    <a:gd name="T94" fmla="*/ 124 w 1863"/>
                    <a:gd name="T95" fmla="*/ 495 h 1005"/>
                    <a:gd name="T96" fmla="*/ 172 w 1863"/>
                    <a:gd name="T97" fmla="*/ 565 h 1005"/>
                    <a:gd name="T98" fmla="*/ 205 w 1863"/>
                    <a:gd name="T99" fmla="*/ 588 h 1005"/>
                    <a:gd name="T100" fmla="*/ 261 w 1863"/>
                    <a:gd name="T101" fmla="*/ 584 h 1005"/>
                    <a:gd name="T102" fmla="*/ 395 w 1863"/>
                    <a:gd name="T103" fmla="*/ 730 h 1005"/>
                    <a:gd name="T104" fmla="*/ 435 w 1863"/>
                    <a:gd name="T105" fmla="*/ 715 h 1005"/>
                    <a:gd name="T106" fmla="*/ 447 w 1863"/>
                    <a:gd name="T107" fmla="*/ 771 h 1005"/>
                    <a:gd name="T108" fmla="*/ 529 w 1863"/>
                    <a:gd name="T109" fmla="*/ 805 h 1005"/>
                    <a:gd name="T110" fmla="*/ 596 w 1863"/>
                    <a:gd name="T111" fmla="*/ 875 h 1005"/>
                    <a:gd name="T112" fmla="*/ 608 w 1863"/>
                    <a:gd name="T113" fmla="*/ 905 h 1005"/>
                    <a:gd name="T114" fmla="*/ 682 w 1863"/>
                    <a:gd name="T115" fmla="*/ 903 h 1005"/>
                    <a:gd name="T116" fmla="*/ 813 w 1863"/>
                    <a:gd name="T117" fmla="*/ 928 h 1005"/>
                    <a:gd name="T118" fmla="*/ 872 w 1863"/>
                    <a:gd name="T119" fmla="*/ 946 h 1005"/>
                    <a:gd name="T120" fmla="*/ 872 w 1863"/>
                    <a:gd name="T121" fmla="*/ 1004 h 1005"/>
                    <a:gd name="T122" fmla="*/ 984 w 1863"/>
                    <a:gd name="T123" fmla="*/ 918 h 1005"/>
                    <a:gd name="T124" fmla="*/ 1073 w 1863"/>
                    <a:gd name="T125" fmla="*/ 951 h 10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863" h="1005">
                      <a:moveTo>
                        <a:pt x="1073" y="951"/>
                      </a:moveTo>
                      <a:lnTo>
                        <a:pt x="1132" y="958"/>
                      </a:lnTo>
                      <a:lnTo>
                        <a:pt x="1151" y="985"/>
                      </a:lnTo>
                      <a:lnTo>
                        <a:pt x="1161" y="990"/>
                      </a:lnTo>
                      <a:lnTo>
                        <a:pt x="1250" y="973"/>
                      </a:lnTo>
                      <a:lnTo>
                        <a:pt x="1256" y="958"/>
                      </a:lnTo>
                      <a:lnTo>
                        <a:pt x="1272" y="948"/>
                      </a:lnTo>
                      <a:lnTo>
                        <a:pt x="1316" y="915"/>
                      </a:lnTo>
                      <a:lnTo>
                        <a:pt x="1353" y="910"/>
                      </a:lnTo>
                      <a:lnTo>
                        <a:pt x="1386" y="887"/>
                      </a:lnTo>
                      <a:lnTo>
                        <a:pt x="1452" y="850"/>
                      </a:lnTo>
                      <a:lnTo>
                        <a:pt x="1461" y="863"/>
                      </a:lnTo>
                      <a:lnTo>
                        <a:pt x="1510" y="880"/>
                      </a:lnTo>
                      <a:lnTo>
                        <a:pt x="1582" y="843"/>
                      </a:lnTo>
                      <a:lnTo>
                        <a:pt x="1604" y="858"/>
                      </a:lnTo>
                      <a:lnTo>
                        <a:pt x="1584" y="887"/>
                      </a:lnTo>
                      <a:lnTo>
                        <a:pt x="1592" y="895"/>
                      </a:lnTo>
                      <a:lnTo>
                        <a:pt x="1622" y="895"/>
                      </a:lnTo>
                      <a:lnTo>
                        <a:pt x="1624" y="907"/>
                      </a:lnTo>
                      <a:lnTo>
                        <a:pt x="1599" y="951"/>
                      </a:lnTo>
                      <a:lnTo>
                        <a:pt x="1607" y="958"/>
                      </a:lnTo>
                      <a:lnTo>
                        <a:pt x="1622" y="958"/>
                      </a:lnTo>
                      <a:lnTo>
                        <a:pt x="1694" y="978"/>
                      </a:lnTo>
                      <a:lnTo>
                        <a:pt x="1725" y="951"/>
                      </a:lnTo>
                      <a:lnTo>
                        <a:pt x="1772" y="988"/>
                      </a:lnTo>
                      <a:lnTo>
                        <a:pt x="1787" y="971"/>
                      </a:lnTo>
                      <a:lnTo>
                        <a:pt x="1799" y="983"/>
                      </a:lnTo>
                      <a:lnTo>
                        <a:pt x="1815" y="983"/>
                      </a:lnTo>
                      <a:lnTo>
                        <a:pt x="1821" y="971"/>
                      </a:lnTo>
                      <a:lnTo>
                        <a:pt x="1820" y="915"/>
                      </a:lnTo>
                      <a:lnTo>
                        <a:pt x="1832" y="907"/>
                      </a:lnTo>
                      <a:lnTo>
                        <a:pt x="1862" y="870"/>
                      </a:lnTo>
                      <a:lnTo>
                        <a:pt x="1856" y="727"/>
                      </a:lnTo>
                      <a:lnTo>
                        <a:pt x="1829" y="655"/>
                      </a:lnTo>
                      <a:lnTo>
                        <a:pt x="1848" y="641"/>
                      </a:lnTo>
                      <a:lnTo>
                        <a:pt x="1792" y="538"/>
                      </a:lnTo>
                      <a:lnTo>
                        <a:pt x="1722" y="482"/>
                      </a:lnTo>
                      <a:lnTo>
                        <a:pt x="1703" y="495"/>
                      </a:lnTo>
                      <a:lnTo>
                        <a:pt x="1706" y="528"/>
                      </a:lnTo>
                      <a:lnTo>
                        <a:pt x="1647" y="602"/>
                      </a:lnTo>
                      <a:lnTo>
                        <a:pt x="1547" y="584"/>
                      </a:lnTo>
                      <a:lnTo>
                        <a:pt x="1540" y="547"/>
                      </a:lnTo>
                      <a:lnTo>
                        <a:pt x="1478" y="497"/>
                      </a:lnTo>
                      <a:lnTo>
                        <a:pt x="1342" y="475"/>
                      </a:lnTo>
                      <a:lnTo>
                        <a:pt x="1283" y="465"/>
                      </a:lnTo>
                      <a:lnTo>
                        <a:pt x="1260" y="463"/>
                      </a:lnTo>
                      <a:lnTo>
                        <a:pt x="1209" y="420"/>
                      </a:lnTo>
                      <a:lnTo>
                        <a:pt x="1102" y="397"/>
                      </a:lnTo>
                      <a:lnTo>
                        <a:pt x="1028" y="253"/>
                      </a:lnTo>
                      <a:lnTo>
                        <a:pt x="1026" y="214"/>
                      </a:lnTo>
                      <a:lnTo>
                        <a:pt x="1055" y="201"/>
                      </a:lnTo>
                      <a:lnTo>
                        <a:pt x="1055" y="157"/>
                      </a:lnTo>
                      <a:lnTo>
                        <a:pt x="1078" y="103"/>
                      </a:lnTo>
                      <a:lnTo>
                        <a:pt x="1054" y="78"/>
                      </a:lnTo>
                      <a:lnTo>
                        <a:pt x="1085" y="51"/>
                      </a:lnTo>
                      <a:lnTo>
                        <a:pt x="1066" y="39"/>
                      </a:lnTo>
                      <a:lnTo>
                        <a:pt x="1016" y="39"/>
                      </a:lnTo>
                      <a:lnTo>
                        <a:pt x="927" y="0"/>
                      </a:lnTo>
                      <a:lnTo>
                        <a:pt x="872" y="0"/>
                      </a:lnTo>
                      <a:lnTo>
                        <a:pt x="827" y="13"/>
                      </a:lnTo>
                      <a:lnTo>
                        <a:pt x="778" y="13"/>
                      </a:lnTo>
                      <a:lnTo>
                        <a:pt x="703" y="54"/>
                      </a:lnTo>
                      <a:lnTo>
                        <a:pt x="640" y="46"/>
                      </a:lnTo>
                      <a:lnTo>
                        <a:pt x="578" y="67"/>
                      </a:lnTo>
                      <a:lnTo>
                        <a:pt x="526" y="51"/>
                      </a:lnTo>
                      <a:lnTo>
                        <a:pt x="494" y="24"/>
                      </a:lnTo>
                      <a:lnTo>
                        <a:pt x="413" y="13"/>
                      </a:lnTo>
                      <a:lnTo>
                        <a:pt x="358" y="49"/>
                      </a:lnTo>
                      <a:lnTo>
                        <a:pt x="328" y="37"/>
                      </a:lnTo>
                      <a:lnTo>
                        <a:pt x="304" y="18"/>
                      </a:lnTo>
                      <a:lnTo>
                        <a:pt x="244" y="1"/>
                      </a:lnTo>
                      <a:lnTo>
                        <a:pt x="202" y="28"/>
                      </a:lnTo>
                      <a:lnTo>
                        <a:pt x="184" y="76"/>
                      </a:lnTo>
                      <a:lnTo>
                        <a:pt x="153" y="94"/>
                      </a:lnTo>
                      <a:lnTo>
                        <a:pt x="146" y="120"/>
                      </a:lnTo>
                      <a:lnTo>
                        <a:pt x="124" y="127"/>
                      </a:lnTo>
                      <a:lnTo>
                        <a:pt x="99" y="124"/>
                      </a:lnTo>
                      <a:lnTo>
                        <a:pt x="89" y="147"/>
                      </a:lnTo>
                      <a:lnTo>
                        <a:pt x="83" y="175"/>
                      </a:lnTo>
                      <a:lnTo>
                        <a:pt x="74" y="172"/>
                      </a:lnTo>
                      <a:lnTo>
                        <a:pt x="71" y="201"/>
                      </a:lnTo>
                      <a:lnTo>
                        <a:pt x="101" y="231"/>
                      </a:lnTo>
                      <a:lnTo>
                        <a:pt x="104" y="273"/>
                      </a:lnTo>
                      <a:lnTo>
                        <a:pt x="94" y="288"/>
                      </a:lnTo>
                      <a:lnTo>
                        <a:pt x="49" y="293"/>
                      </a:lnTo>
                      <a:lnTo>
                        <a:pt x="27" y="267"/>
                      </a:lnTo>
                      <a:lnTo>
                        <a:pt x="4" y="273"/>
                      </a:lnTo>
                      <a:lnTo>
                        <a:pt x="0" y="293"/>
                      </a:lnTo>
                      <a:lnTo>
                        <a:pt x="11" y="323"/>
                      </a:lnTo>
                      <a:lnTo>
                        <a:pt x="17" y="347"/>
                      </a:lnTo>
                      <a:lnTo>
                        <a:pt x="17" y="374"/>
                      </a:lnTo>
                      <a:lnTo>
                        <a:pt x="9" y="397"/>
                      </a:lnTo>
                      <a:lnTo>
                        <a:pt x="11" y="411"/>
                      </a:lnTo>
                      <a:lnTo>
                        <a:pt x="43" y="415"/>
                      </a:lnTo>
                      <a:lnTo>
                        <a:pt x="57" y="441"/>
                      </a:lnTo>
                      <a:lnTo>
                        <a:pt x="124" y="495"/>
                      </a:lnTo>
                      <a:lnTo>
                        <a:pt x="124" y="510"/>
                      </a:lnTo>
                      <a:lnTo>
                        <a:pt x="172" y="565"/>
                      </a:lnTo>
                      <a:lnTo>
                        <a:pt x="189" y="584"/>
                      </a:lnTo>
                      <a:lnTo>
                        <a:pt x="205" y="588"/>
                      </a:lnTo>
                      <a:lnTo>
                        <a:pt x="233" y="559"/>
                      </a:lnTo>
                      <a:lnTo>
                        <a:pt x="261" y="584"/>
                      </a:lnTo>
                      <a:lnTo>
                        <a:pt x="375" y="679"/>
                      </a:lnTo>
                      <a:lnTo>
                        <a:pt x="395" y="730"/>
                      </a:lnTo>
                      <a:lnTo>
                        <a:pt x="421" y="730"/>
                      </a:lnTo>
                      <a:lnTo>
                        <a:pt x="435" y="715"/>
                      </a:lnTo>
                      <a:lnTo>
                        <a:pt x="447" y="727"/>
                      </a:lnTo>
                      <a:lnTo>
                        <a:pt x="447" y="771"/>
                      </a:lnTo>
                      <a:lnTo>
                        <a:pt x="513" y="808"/>
                      </a:lnTo>
                      <a:lnTo>
                        <a:pt x="529" y="805"/>
                      </a:lnTo>
                      <a:lnTo>
                        <a:pt x="538" y="843"/>
                      </a:lnTo>
                      <a:lnTo>
                        <a:pt x="596" y="875"/>
                      </a:lnTo>
                      <a:lnTo>
                        <a:pt x="596" y="898"/>
                      </a:lnTo>
                      <a:lnTo>
                        <a:pt x="608" y="905"/>
                      </a:lnTo>
                      <a:lnTo>
                        <a:pt x="657" y="903"/>
                      </a:lnTo>
                      <a:lnTo>
                        <a:pt x="682" y="903"/>
                      </a:lnTo>
                      <a:lnTo>
                        <a:pt x="724" y="931"/>
                      </a:lnTo>
                      <a:lnTo>
                        <a:pt x="813" y="928"/>
                      </a:lnTo>
                      <a:lnTo>
                        <a:pt x="860" y="927"/>
                      </a:lnTo>
                      <a:lnTo>
                        <a:pt x="872" y="946"/>
                      </a:lnTo>
                      <a:lnTo>
                        <a:pt x="860" y="988"/>
                      </a:lnTo>
                      <a:lnTo>
                        <a:pt x="872" y="1004"/>
                      </a:lnTo>
                      <a:lnTo>
                        <a:pt x="922" y="961"/>
                      </a:lnTo>
                      <a:lnTo>
                        <a:pt x="984" y="918"/>
                      </a:lnTo>
                      <a:lnTo>
                        <a:pt x="1028" y="923"/>
                      </a:lnTo>
                      <a:lnTo>
                        <a:pt x="1073" y="95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6" name="Freeform 14"/>
                <p:cNvSpPr/>
                <p:nvPr/>
              </p:nvSpPr>
              <p:spPr bwMode="auto">
                <a:xfrm>
                  <a:off x="4607910" y="3921224"/>
                  <a:ext cx="633413" cy="542925"/>
                </a:xfrm>
                <a:custGeom>
                  <a:avLst/>
                  <a:gdLst>
                    <a:gd name="T0" fmla="*/ 67 w 580"/>
                    <a:gd name="T1" fmla="*/ 352 h 507"/>
                    <a:gd name="T2" fmla="*/ 151 w 580"/>
                    <a:gd name="T3" fmla="*/ 423 h 507"/>
                    <a:gd name="T4" fmla="*/ 220 w 580"/>
                    <a:gd name="T5" fmla="*/ 437 h 507"/>
                    <a:gd name="T6" fmla="*/ 282 w 580"/>
                    <a:gd name="T7" fmla="*/ 430 h 507"/>
                    <a:gd name="T8" fmla="*/ 303 w 580"/>
                    <a:gd name="T9" fmla="*/ 437 h 507"/>
                    <a:gd name="T10" fmla="*/ 326 w 580"/>
                    <a:gd name="T11" fmla="*/ 425 h 507"/>
                    <a:gd name="T12" fmla="*/ 340 w 580"/>
                    <a:gd name="T13" fmla="*/ 443 h 507"/>
                    <a:gd name="T14" fmla="*/ 347 w 580"/>
                    <a:gd name="T15" fmla="*/ 465 h 507"/>
                    <a:gd name="T16" fmla="*/ 378 w 580"/>
                    <a:gd name="T17" fmla="*/ 480 h 507"/>
                    <a:gd name="T18" fmla="*/ 418 w 580"/>
                    <a:gd name="T19" fmla="*/ 480 h 507"/>
                    <a:gd name="T20" fmla="*/ 448 w 580"/>
                    <a:gd name="T21" fmla="*/ 506 h 507"/>
                    <a:gd name="T22" fmla="*/ 475 w 580"/>
                    <a:gd name="T23" fmla="*/ 494 h 507"/>
                    <a:gd name="T24" fmla="*/ 496 w 580"/>
                    <a:gd name="T25" fmla="*/ 506 h 507"/>
                    <a:gd name="T26" fmla="*/ 513 w 580"/>
                    <a:gd name="T27" fmla="*/ 471 h 507"/>
                    <a:gd name="T28" fmla="*/ 538 w 580"/>
                    <a:gd name="T29" fmla="*/ 460 h 507"/>
                    <a:gd name="T30" fmla="*/ 543 w 580"/>
                    <a:gd name="T31" fmla="*/ 432 h 507"/>
                    <a:gd name="T32" fmla="*/ 533 w 580"/>
                    <a:gd name="T33" fmla="*/ 382 h 507"/>
                    <a:gd name="T34" fmla="*/ 529 w 580"/>
                    <a:gd name="T35" fmla="*/ 378 h 507"/>
                    <a:gd name="T36" fmla="*/ 503 w 580"/>
                    <a:gd name="T37" fmla="*/ 405 h 507"/>
                    <a:gd name="T38" fmla="*/ 465 w 580"/>
                    <a:gd name="T39" fmla="*/ 374 h 507"/>
                    <a:gd name="T40" fmla="*/ 437 w 580"/>
                    <a:gd name="T41" fmla="*/ 340 h 507"/>
                    <a:gd name="T42" fmla="*/ 465 w 580"/>
                    <a:gd name="T43" fmla="*/ 320 h 507"/>
                    <a:gd name="T44" fmla="*/ 474 w 580"/>
                    <a:gd name="T45" fmla="*/ 286 h 507"/>
                    <a:gd name="T46" fmla="*/ 490 w 580"/>
                    <a:gd name="T47" fmla="*/ 274 h 507"/>
                    <a:gd name="T48" fmla="*/ 489 w 580"/>
                    <a:gd name="T49" fmla="*/ 227 h 507"/>
                    <a:gd name="T50" fmla="*/ 501 w 580"/>
                    <a:gd name="T51" fmla="*/ 217 h 507"/>
                    <a:gd name="T52" fmla="*/ 524 w 580"/>
                    <a:gd name="T53" fmla="*/ 235 h 507"/>
                    <a:gd name="T54" fmla="*/ 538 w 580"/>
                    <a:gd name="T55" fmla="*/ 254 h 507"/>
                    <a:gd name="T56" fmla="*/ 569 w 580"/>
                    <a:gd name="T57" fmla="*/ 235 h 507"/>
                    <a:gd name="T58" fmla="*/ 579 w 580"/>
                    <a:gd name="T59" fmla="*/ 223 h 507"/>
                    <a:gd name="T60" fmla="*/ 574 w 580"/>
                    <a:gd name="T61" fmla="*/ 199 h 507"/>
                    <a:gd name="T62" fmla="*/ 538 w 580"/>
                    <a:gd name="T63" fmla="*/ 181 h 507"/>
                    <a:gd name="T64" fmla="*/ 530 w 580"/>
                    <a:gd name="T65" fmla="*/ 155 h 507"/>
                    <a:gd name="T66" fmla="*/ 469 w 580"/>
                    <a:gd name="T67" fmla="*/ 164 h 507"/>
                    <a:gd name="T68" fmla="*/ 428 w 580"/>
                    <a:gd name="T69" fmla="*/ 131 h 507"/>
                    <a:gd name="T70" fmla="*/ 410 w 580"/>
                    <a:gd name="T71" fmla="*/ 127 h 507"/>
                    <a:gd name="T72" fmla="*/ 410 w 580"/>
                    <a:gd name="T73" fmla="*/ 103 h 507"/>
                    <a:gd name="T74" fmla="*/ 498 w 580"/>
                    <a:gd name="T75" fmla="*/ 9 h 507"/>
                    <a:gd name="T76" fmla="*/ 465 w 580"/>
                    <a:gd name="T77" fmla="*/ 17 h 507"/>
                    <a:gd name="T78" fmla="*/ 445 w 580"/>
                    <a:gd name="T79" fmla="*/ 28 h 507"/>
                    <a:gd name="T80" fmla="*/ 437 w 580"/>
                    <a:gd name="T81" fmla="*/ 17 h 507"/>
                    <a:gd name="T82" fmla="*/ 437 w 580"/>
                    <a:gd name="T83" fmla="*/ 4 h 507"/>
                    <a:gd name="T84" fmla="*/ 423 w 580"/>
                    <a:gd name="T85" fmla="*/ 0 h 507"/>
                    <a:gd name="T86" fmla="*/ 383 w 580"/>
                    <a:gd name="T87" fmla="*/ 14 h 507"/>
                    <a:gd name="T88" fmla="*/ 282 w 580"/>
                    <a:gd name="T89" fmla="*/ 2 h 507"/>
                    <a:gd name="T90" fmla="*/ 277 w 580"/>
                    <a:gd name="T91" fmla="*/ 82 h 507"/>
                    <a:gd name="T92" fmla="*/ 230 w 580"/>
                    <a:gd name="T93" fmla="*/ 121 h 507"/>
                    <a:gd name="T94" fmla="*/ 163 w 580"/>
                    <a:gd name="T95" fmla="*/ 131 h 507"/>
                    <a:gd name="T96" fmla="*/ 72 w 580"/>
                    <a:gd name="T97" fmla="*/ 190 h 507"/>
                    <a:gd name="T98" fmla="*/ 0 w 580"/>
                    <a:gd name="T99" fmla="*/ 211 h 507"/>
                    <a:gd name="T100" fmla="*/ 0 w 580"/>
                    <a:gd name="T101" fmla="*/ 223 h 507"/>
                    <a:gd name="T102" fmla="*/ 67 w 580"/>
                    <a:gd name="T103" fmla="*/ 322 h 507"/>
                    <a:gd name="T104" fmla="*/ 67 w 580"/>
                    <a:gd name="T105" fmla="*/ 352 h 5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80" h="507">
                      <a:moveTo>
                        <a:pt x="67" y="352"/>
                      </a:moveTo>
                      <a:lnTo>
                        <a:pt x="151" y="423"/>
                      </a:lnTo>
                      <a:lnTo>
                        <a:pt x="220" y="437"/>
                      </a:lnTo>
                      <a:lnTo>
                        <a:pt x="282" y="430"/>
                      </a:lnTo>
                      <a:lnTo>
                        <a:pt x="303" y="437"/>
                      </a:lnTo>
                      <a:lnTo>
                        <a:pt x="326" y="425"/>
                      </a:lnTo>
                      <a:lnTo>
                        <a:pt x="340" y="443"/>
                      </a:lnTo>
                      <a:lnTo>
                        <a:pt x="347" y="465"/>
                      </a:lnTo>
                      <a:lnTo>
                        <a:pt x="378" y="480"/>
                      </a:lnTo>
                      <a:lnTo>
                        <a:pt x="418" y="480"/>
                      </a:lnTo>
                      <a:lnTo>
                        <a:pt x="448" y="506"/>
                      </a:lnTo>
                      <a:lnTo>
                        <a:pt x="475" y="494"/>
                      </a:lnTo>
                      <a:lnTo>
                        <a:pt x="496" y="506"/>
                      </a:lnTo>
                      <a:lnTo>
                        <a:pt x="513" y="471"/>
                      </a:lnTo>
                      <a:lnTo>
                        <a:pt x="538" y="460"/>
                      </a:lnTo>
                      <a:lnTo>
                        <a:pt x="543" y="432"/>
                      </a:lnTo>
                      <a:lnTo>
                        <a:pt x="533" y="382"/>
                      </a:lnTo>
                      <a:lnTo>
                        <a:pt x="529" y="378"/>
                      </a:lnTo>
                      <a:lnTo>
                        <a:pt x="503" y="405"/>
                      </a:lnTo>
                      <a:lnTo>
                        <a:pt x="465" y="374"/>
                      </a:lnTo>
                      <a:lnTo>
                        <a:pt x="437" y="340"/>
                      </a:lnTo>
                      <a:lnTo>
                        <a:pt x="465" y="320"/>
                      </a:lnTo>
                      <a:lnTo>
                        <a:pt x="474" y="286"/>
                      </a:lnTo>
                      <a:lnTo>
                        <a:pt x="490" y="274"/>
                      </a:lnTo>
                      <a:lnTo>
                        <a:pt x="489" y="227"/>
                      </a:lnTo>
                      <a:lnTo>
                        <a:pt x="501" y="217"/>
                      </a:lnTo>
                      <a:lnTo>
                        <a:pt x="524" y="235"/>
                      </a:lnTo>
                      <a:lnTo>
                        <a:pt x="538" y="254"/>
                      </a:lnTo>
                      <a:lnTo>
                        <a:pt x="569" y="235"/>
                      </a:lnTo>
                      <a:lnTo>
                        <a:pt x="579" y="223"/>
                      </a:lnTo>
                      <a:lnTo>
                        <a:pt x="574" y="199"/>
                      </a:lnTo>
                      <a:lnTo>
                        <a:pt x="538" y="181"/>
                      </a:lnTo>
                      <a:lnTo>
                        <a:pt x="530" y="155"/>
                      </a:lnTo>
                      <a:lnTo>
                        <a:pt x="469" y="164"/>
                      </a:lnTo>
                      <a:lnTo>
                        <a:pt x="428" y="131"/>
                      </a:lnTo>
                      <a:lnTo>
                        <a:pt x="410" y="127"/>
                      </a:lnTo>
                      <a:lnTo>
                        <a:pt x="410" y="103"/>
                      </a:lnTo>
                      <a:lnTo>
                        <a:pt x="498" y="9"/>
                      </a:lnTo>
                      <a:lnTo>
                        <a:pt x="465" y="17"/>
                      </a:lnTo>
                      <a:lnTo>
                        <a:pt x="445" y="28"/>
                      </a:lnTo>
                      <a:lnTo>
                        <a:pt x="437" y="17"/>
                      </a:lnTo>
                      <a:lnTo>
                        <a:pt x="437" y="4"/>
                      </a:lnTo>
                      <a:lnTo>
                        <a:pt x="423" y="0"/>
                      </a:lnTo>
                      <a:lnTo>
                        <a:pt x="383" y="14"/>
                      </a:lnTo>
                      <a:lnTo>
                        <a:pt x="282" y="2"/>
                      </a:lnTo>
                      <a:lnTo>
                        <a:pt x="277" y="82"/>
                      </a:lnTo>
                      <a:lnTo>
                        <a:pt x="230" y="121"/>
                      </a:lnTo>
                      <a:lnTo>
                        <a:pt x="163" y="131"/>
                      </a:lnTo>
                      <a:lnTo>
                        <a:pt x="72" y="190"/>
                      </a:lnTo>
                      <a:lnTo>
                        <a:pt x="0" y="211"/>
                      </a:lnTo>
                      <a:lnTo>
                        <a:pt x="0" y="223"/>
                      </a:lnTo>
                      <a:lnTo>
                        <a:pt x="67" y="322"/>
                      </a:lnTo>
                      <a:lnTo>
                        <a:pt x="67" y="352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7" name="Freeform 15"/>
                <p:cNvSpPr/>
                <p:nvPr/>
              </p:nvSpPr>
              <p:spPr bwMode="auto">
                <a:xfrm>
                  <a:off x="2571148" y="3594199"/>
                  <a:ext cx="1317625" cy="915987"/>
                </a:xfrm>
                <a:custGeom>
                  <a:avLst/>
                  <a:gdLst>
                    <a:gd name="T0" fmla="*/ 98 w 1202"/>
                    <a:gd name="T1" fmla="*/ 320 h 856"/>
                    <a:gd name="T2" fmla="*/ 154 w 1202"/>
                    <a:gd name="T3" fmla="*/ 281 h 856"/>
                    <a:gd name="T4" fmla="*/ 129 w 1202"/>
                    <a:gd name="T5" fmla="*/ 266 h 856"/>
                    <a:gd name="T6" fmla="*/ 166 w 1202"/>
                    <a:gd name="T7" fmla="*/ 232 h 856"/>
                    <a:gd name="T8" fmla="*/ 122 w 1202"/>
                    <a:gd name="T9" fmla="*/ 140 h 856"/>
                    <a:gd name="T10" fmla="*/ 149 w 1202"/>
                    <a:gd name="T11" fmla="*/ 56 h 856"/>
                    <a:gd name="T12" fmla="*/ 392 w 1202"/>
                    <a:gd name="T13" fmla="*/ 0 h 856"/>
                    <a:gd name="T14" fmla="*/ 539 w 1202"/>
                    <a:gd name="T15" fmla="*/ 31 h 856"/>
                    <a:gd name="T16" fmla="*/ 623 w 1202"/>
                    <a:gd name="T17" fmla="*/ 80 h 856"/>
                    <a:gd name="T18" fmla="*/ 705 w 1202"/>
                    <a:gd name="T19" fmla="*/ 49 h 856"/>
                    <a:gd name="T20" fmla="*/ 811 w 1202"/>
                    <a:gd name="T21" fmla="*/ 37 h 856"/>
                    <a:gd name="T22" fmla="*/ 944 w 1202"/>
                    <a:gd name="T23" fmla="*/ 73 h 856"/>
                    <a:gd name="T24" fmla="*/ 1028 w 1202"/>
                    <a:gd name="T25" fmla="*/ 169 h 856"/>
                    <a:gd name="T26" fmla="*/ 1103 w 1202"/>
                    <a:gd name="T27" fmla="*/ 197 h 856"/>
                    <a:gd name="T28" fmla="*/ 1175 w 1202"/>
                    <a:gd name="T29" fmla="*/ 329 h 856"/>
                    <a:gd name="T30" fmla="*/ 1193 w 1202"/>
                    <a:gd name="T31" fmla="*/ 423 h 856"/>
                    <a:gd name="T32" fmla="*/ 1154 w 1202"/>
                    <a:gd name="T33" fmla="*/ 484 h 856"/>
                    <a:gd name="T34" fmla="*/ 1108 w 1202"/>
                    <a:gd name="T35" fmla="*/ 526 h 856"/>
                    <a:gd name="T36" fmla="*/ 1088 w 1202"/>
                    <a:gd name="T37" fmla="*/ 587 h 856"/>
                    <a:gd name="T38" fmla="*/ 1037 w 1202"/>
                    <a:gd name="T39" fmla="*/ 557 h 856"/>
                    <a:gd name="T40" fmla="*/ 1040 w 1202"/>
                    <a:gd name="T41" fmla="*/ 601 h 856"/>
                    <a:gd name="T42" fmla="*/ 1117 w 1202"/>
                    <a:gd name="T43" fmla="*/ 643 h 856"/>
                    <a:gd name="T44" fmla="*/ 1156 w 1202"/>
                    <a:gd name="T45" fmla="*/ 663 h 856"/>
                    <a:gd name="T46" fmla="*/ 1141 w 1202"/>
                    <a:gd name="T47" fmla="*/ 700 h 856"/>
                    <a:gd name="T48" fmla="*/ 1088 w 1202"/>
                    <a:gd name="T49" fmla="*/ 713 h 856"/>
                    <a:gd name="T50" fmla="*/ 1033 w 1202"/>
                    <a:gd name="T51" fmla="*/ 703 h 856"/>
                    <a:gd name="T52" fmla="*/ 1023 w 1202"/>
                    <a:gd name="T53" fmla="*/ 753 h 856"/>
                    <a:gd name="T54" fmla="*/ 934 w 1202"/>
                    <a:gd name="T55" fmla="*/ 709 h 856"/>
                    <a:gd name="T56" fmla="*/ 880 w 1202"/>
                    <a:gd name="T57" fmla="*/ 699 h 856"/>
                    <a:gd name="T58" fmla="*/ 711 w 1202"/>
                    <a:gd name="T59" fmla="*/ 694 h 856"/>
                    <a:gd name="T60" fmla="*/ 695 w 1202"/>
                    <a:gd name="T61" fmla="*/ 735 h 856"/>
                    <a:gd name="T62" fmla="*/ 677 w 1202"/>
                    <a:gd name="T63" fmla="*/ 780 h 856"/>
                    <a:gd name="T64" fmla="*/ 519 w 1202"/>
                    <a:gd name="T65" fmla="*/ 835 h 856"/>
                    <a:gd name="T66" fmla="*/ 451 w 1202"/>
                    <a:gd name="T67" fmla="*/ 749 h 856"/>
                    <a:gd name="T68" fmla="*/ 256 w 1202"/>
                    <a:gd name="T69" fmla="*/ 718 h 856"/>
                    <a:gd name="T70" fmla="*/ 182 w 1202"/>
                    <a:gd name="T71" fmla="*/ 672 h 856"/>
                    <a:gd name="T72" fmla="*/ 1 w 1202"/>
                    <a:gd name="T73" fmla="*/ 506 h 856"/>
                    <a:gd name="T74" fmla="*/ 28 w 1202"/>
                    <a:gd name="T75" fmla="*/ 454 h 856"/>
                    <a:gd name="T76" fmla="*/ 51 w 1202"/>
                    <a:gd name="T77" fmla="*/ 356 h 856"/>
                    <a:gd name="T78" fmla="*/ 58 w 1202"/>
                    <a:gd name="T79" fmla="*/ 304 h 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202" h="856">
                      <a:moveTo>
                        <a:pt x="58" y="304"/>
                      </a:moveTo>
                      <a:lnTo>
                        <a:pt x="98" y="320"/>
                      </a:lnTo>
                      <a:lnTo>
                        <a:pt x="164" y="294"/>
                      </a:lnTo>
                      <a:lnTo>
                        <a:pt x="154" y="281"/>
                      </a:lnTo>
                      <a:lnTo>
                        <a:pt x="136" y="281"/>
                      </a:lnTo>
                      <a:lnTo>
                        <a:pt x="129" y="266"/>
                      </a:lnTo>
                      <a:lnTo>
                        <a:pt x="134" y="248"/>
                      </a:lnTo>
                      <a:lnTo>
                        <a:pt x="166" y="232"/>
                      </a:lnTo>
                      <a:lnTo>
                        <a:pt x="189" y="197"/>
                      </a:lnTo>
                      <a:lnTo>
                        <a:pt x="122" y="140"/>
                      </a:lnTo>
                      <a:lnTo>
                        <a:pt x="117" y="80"/>
                      </a:lnTo>
                      <a:lnTo>
                        <a:pt x="149" y="56"/>
                      </a:lnTo>
                      <a:lnTo>
                        <a:pt x="376" y="11"/>
                      </a:lnTo>
                      <a:lnTo>
                        <a:pt x="392" y="0"/>
                      </a:lnTo>
                      <a:lnTo>
                        <a:pt x="425" y="4"/>
                      </a:lnTo>
                      <a:lnTo>
                        <a:pt x="539" y="31"/>
                      </a:lnTo>
                      <a:lnTo>
                        <a:pt x="573" y="51"/>
                      </a:lnTo>
                      <a:lnTo>
                        <a:pt x="623" y="80"/>
                      </a:lnTo>
                      <a:lnTo>
                        <a:pt x="656" y="77"/>
                      </a:lnTo>
                      <a:lnTo>
                        <a:pt x="705" y="49"/>
                      </a:lnTo>
                      <a:lnTo>
                        <a:pt x="769" y="58"/>
                      </a:lnTo>
                      <a:lnTo>
                        <a:pt x="811" y="37"/>
                      </a:lnTo>
                      <a:lnTo>
                        <a:pt x="897" y="89"/>
                      </a:lnTo>
                      <a:lnTo>
                        <a:pt x="944" y="73"/>
                      </a:lnTo>
                      <a:lnTo>
                        <a:pt x="968" y="131"/>
                      </a:lnTo>
                      <a:lnTo>
                        <a:pt x="1028" y="169"/>
                      </a:lnTo>
                      <a:lnTo>
                        <a:pt x="1072" y="208"/>
                      </a:lnTo>
                      <a:lnTo>
                        <a:pt x="1103" y="197"/>
                      </a:lnTo>
                      <a:lnTo>
                        <a:pt x="1163" y="277"/>
                      </a:lnTo>
                      <a:lnTo>
                        <a:pt x="1175" y="329"/>
                      </a:lnTo>
                      <a:lnTo>
                        <a:pt x="1201" y="360"/>
                      </a:lnTo>
                      <a:lnTo>
                        <a:pt x="1193" y="423"/>
                      </a:lnTo>
                      <a:lnTo>
                        <a:pt x="1144" y="459"/>
                      </a:lnTo>
                      <a:lnTo>
                        <a:pt x="1154" y="484"/>
                      </a:lnTo>
                      <a:lnTo>
                        <a:pt x="1135" y="503"/>
                      </a:lnTo>
                      <a:lnTo>
                        <a:pt x="1108" y="526"/>
                      </a:lnTo>
                      <a:lnTo>
                        <a:pt x="1108" y="568"/>
                      </a:lnTo>
                      <a:lnTo>
                        <a:pt x="1088" y="587"/>
                      </a:lnTo>
                      <a:lnTo>
                        <a:pt x="1060" y="577"/>
                      </a:lnTo>
                      <a:lnTo>
                        <a:pt x="1037" y="557"/>
                      </a:lnTo>
                      <a:lnTo>
                        <a:pt x="1025" y="580"/>
                      </a:lnTo>
                      <a:lnTo>
                        <a:pt x="1040" y="601"/>
                      </a:lnTo>
                      <a:lnTo>
                        <a:pt x="1081" y="606"/>
                      </a:lnTo>
                      <a:lnTo>
                        <a:pt x="1117" y="643"/>
                      </a:lnTo>
                      <a:lnTo>
                        <a:pt x="1139" y="643"/>
                      </a:lnTo>
                      <a:lnTo>
                        <a:pt x="1156" y="663"/>
                      </a:lnTo>
                      <a:lnTo>
                        <a:pt x="1141" y="699"/>
                      </a:lnTo>
                      <a:lnTo>
                        <a:pt x="1141" y="700"/>
                      </a:lnTo>
                      <a:lnTo>
                        <a:pt x="1108" y="699"/>
                      </a:lnTo>
                      <a:lnTo>
                        <a:pt x="1088" y="713"/>
                      </a:lnTo>
                      <a:lnTo>
                        <a:pt x="1072" y="687"/>
                      </a:lnTo>
                      <a:lnTo>
                        <a:pt x="1033" y="703"/>
                      </a:lnTo>
                      <a:lnTo>
                        <a:pt x="1023" y="723"/>
                      </a:lnTo>
                      <a:lnTo>
                        <a:pt x="1023" y="753"/>
                      </a:lnTo>
                      <a:lnTo>
                        <a:pt x="985" y="759"/>
                      </a:lnTo>
                      <a:lnTo>
                        <a:pt x="934" y="709"/>
                      </a:lnTo>
                      <a:lnTo>
                        <a:pt x="919" y="685"/>
                      </a:lnTo>
                      <a:lnTo>
                        <a:pt x="880" y="699"/>
                      </a:lnTo>
                      <a:lnTo>
                        <a:pt x="813" y="677"/>
                      </a:lnTo>
                      <a:lnTo>
                        <a:pt x="711" y="694"/>
                      </a:lnTo>
                      <a:lnTo>
                        <a:pt x="705" y="703"/>
                      </a:lnTo>
                      <a:lnTo>
                        <a:pt x="695" y="735"/>
                      </a:lnTo>
                      <a:lnTo>
                        <a:pt x="675" y="748"/>
                      </a:lnTo>
                      <a:lnTo>
                        <a:pt x="677" y="780"/>
                      </a:lnTo>
                      <a:lnTo>
                        <a:pt x="619" y="855"/>
                      </a:lnTo>
                      <a:lnTo>
                        <a:pt x="519" y="835"/>
                      </a:lnTo>
                      <a:lnTo>
                        <a:pt x="512" y="798"/>
                      </a:lnTo>
                      <a:lnTo>
                        <a:pt x="451" y="749"/>
                      </a:lnTo>
                      <a:lnTo>
                        <a:pt x="314" y="727"/>
                      </a:lnTo>
                      <a:lnTo>
                        <a:pt x="256" y="718"/>
                      </a:lnTo>
                      <a:lnTo>
                        <a:pt x="233" y="715"/>
                      </a:lnTo>
                      <a:lnTo>
                        <a:pt x="182" y="672"/>
                      </a:lnTo>
                      <a:lnTo>
                        <a:pt x="76" y="648"/>
                      </a:lnTo>
                      <a:lnTo>
                        <a:pt x="1" y="506"/>
                      </a:lnTo>
                      <a:lnTo>
                        <a:pt x="0" y="467"/>
                      </a:lnTo>
                      <a:lnTo>
                        <a:pt x="28" y="454"/>
                      </a:lnTo>
                      <a:lnTo>
                        <a:pt x="28" y="410"/>
                      </a:lnTo>
                      <a:lnTo>
                        <a:pt x="51" y="356"/>
                      </a:lnTo>
                      <a:lnTo>
                        <a:pt x="27" y="330"/>
                      </a:lnTo>
                      <a:lnTo>
                        <a:pt x="58" y="304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8" name="Freeform 16"/>
                <p:cNvSpPr/>
                <p:nvPr/>
              </p:nvSpPr>
              <p:spPr bwMode="auto">
                <a:xfrm>
                  <a:off x="4036410" y="3618011"/>
                  <a:ext cx="271463" cy="474663"/>
                </a:xfrm>
                <a:custGeom>
                  <a:avLst/>
                  <a:gdLst>
                    <a:gd name="T0" fmla="*/ 232 w 252"/>
                    <a:gd name="T1" fmla="*/ 247 h 443"/>
                    <a:gd name="T2" fmla="*/ 236 w 252"/>
                    <a:gd name="T3" fmla="*/ 200 h 443"/>
                    <a:gd name="T4" fmla="*/ 251 w 252"/>
                    <a:gd name="T5" fmla="*/ 178 h 443"/>
                    <a:gd name="T6" fmla="*/ 246 w 252"/>
                    <a:gd name="T7" fmla="*/ 156 h 443"/>
                    <a:gd name="T8" fmla="*/ 165 w 252"/>
                    <a:gd name="T9" fmla="*/ 127 h 443"/>
                    <a:gd name="T10" fmla="*/ 174 w 252"/>
                    <a:gd name="T11" fmla="*/ 96 h 443"/>
                    <a:gd name="T12" fmla="*/ 196 w 252"/>
                    <a:gd name="T13" fmla="*/ 61 h 443"/>
                    <a:gd name="T14" fmla="*/ 181 w 252"/>
                    <a:gd name="T15" fmla="*/ 7 h 443"/>
                    <a:gd name="T16" fmla="*/ 174 w 252"/>
                    <a:gd name="T17" fmla="*/ 0 h 443"/>
                    <a:gd name="T18" fmla="*/ 124 w 252"/>
                    <a:gd name="T19" fmla="*/ 34 h 443"/>
                    <a:gd name="T20" fmla="*/ 102 w 252"/>
                    <a:gd name="T21" fmla="*/ 111 h 443"/>
                    <a:gd name="T22" fmla="*/ 91 w 252"/>
                    <a:gd name="T23" fmla="*/ 165 h 443"/>
                    <a:gd name="T24" fmla="*/ 52 w 252"/>
                    <a:gd name="T25" fmla="*/ 200 h 443"/>
                    <a:gd name="T26" fmla="*/ 28 w 252"/>
                    <a:gd name="T27" fmla="*/ 210 h 443"/>
                    <a:gd name="T28" fmla="*/ 0 w 252"/>
                    <a:gd name="T29" fmla="*/ 214 h 443"/>
                    <a:gd name="T30" fmla="*/ 63 w 252"/>
                    <a:gd name="T31" fmla="*/ 299 h 443"/>
                    <a:gd name="T32" fmla="*/ 80 w 252"/>
                    <a:gd name="T33" fmla="*/ 356 h 443"/>
                    <a:gd name="T34" fmla="*/ 72 w 252"/>
                    <a:gd name="T35" fmla="*/ 389 h 443"/>
                    <a:gd name="T36" fmla="*/ 115 w 252"/>
                    <a:gd name="T37" fmla="*/ 413 h 443"/>
                    <a:gd name="T38" fmla="*/ 115 w 252"/>
                    <a:gd name="T39" fmla="*/ 429 h 443"/>
                    <a:gd name="T40" fmla="*/ 156 w 252"/>
                    <a:gd name="T41" fmla="*/ 442 h 443"/>
                    <a:gd name="T42" fmla="*/ 169 w 252"/>
                    <a:gd name="T43" fmla="*/ 442 h 443"/>
                    <a:gd name="T44" fmla="*/ 169 w 252"/>
                    <a:gd name="T45" fmla="*/ 408 h 443"/>
                    <a:gd name="T46" fmla="*/ 200 w 252"/>
                    <a:gd name="T47" fmla="*/ 402 h 443"/>
                    <a:gd name="T48" fmla="*/ 210 w 252"/>
                    <a:gd name="T49" fmla="*/ 361 h 443"/>
                    <a:gd name="T50" fmla="*/ 186 w 252"/>
                    <a:gd name="T51" fmla="*/ 344 h 443"/>
                    <a:gd name="T52" fmla="*/ 169 w 252"/>
                    <a:gd name="T53" fmla="*/ 327 h 443"/>
                    <a:gd name="T54" fmla="*/ 176 w 252"/>
                    <a:gd name="T55" fmla="*/ 251 h 443"/>
                    <a:gd name="T56" fmla="*/ 192 w 252"/>
                    <a:gd name="T57" fmla="*/ 239 h 443"/>
                    <a:gd name="T58" fmla="*/ 223 w 252"/>
                    <a:gd name="T59" fmla="*/ 252 h 443"/>
                    <a:gd name="T60" fmla="*/ 232 w 252"/>
                    <a:gd name="T61" fmla="*/ 247 h 4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52" h="443">
                      <a:moveTo>
                        <a:pt x="232" y="247"/>
                      </a:moveTo>
                      <a:lnTo>
                        <a:pt x="236" y="200"/>
                      </a:lnTo>
                      <a:lnTo>
                        <a:pt x="251" y="178"/>
                      </a:lnTo>
                      <a:lnTo>
                        <a:pt x="246" y="156"/>
                      </a:lnTo>
                      <a:lnTo>
                        <a:pt x="165" y="127"/>
                      </a:lnTo>
                      <a:lnTo>
                        <a:pt x="174" y="96"/>
                      </a:lnTo>
                      <a:lnTo>
                        <a:pt x="196" y="61"/>
                      </a:lnTo>
                      <a:lnTo>
                        <a:pt x="181" y="7"/>
                      </a:lnTo>
                      <a:lnTo>
                        <a:pt x="174" y="0"/>
                      </a:lnTo>
                      <a:lnTo>
                        <a:pt x="124" y="34"/>
                      </a:lnTo>
                      <a:lnTo>
                        <a:pt x="102" y="111"/>
                      </a:lnTo>
                      <a:lnTo>
                        <a:pt x="91" y="165"/>
                      </a:lnTo>
                      <a:lnTo>
                        <a:pt x="52" y="200"/>
                      </a:lnTo>
                      <a:lnTo>
                        <a:pt x="28" y="210"/>
                      </a:lnTo>
                      <a:lnTo>
                        <a:pt x="0" y="214"/>
                      </a:lnTo>
                      <a:lnTo>
                        <a:pt x="63" y="299"/>
                      </a:lnTo>
                      <a:lnTo>
                        <a:pt x="80" y="356"/>
                      </a:lnTo>
                      <a:lnTo>
                        <a:pt x="72" y="389"/>
                      </a:lnTo>
                      <a:lnTo>
                        <a:pt x="115" y="413"/>
                      </a:lnTo>
                      <a:lnTo>
                        <a:pt x="115" y="429"/>
                      </a:lnTo>
                      <a:lnTo>
                        <a:pt x="156" y="442"/>
                      </a:lnTo>
                      <a:lnTo>
                        <a:pt x="169" y="442"/>
                      </a:lnTo>
                      <a:lnTo>
                        <a:pt x="169" y="408"/>
                      </a:lnTo>
                      <a:lnTo>
                        <a:pt x="200" y="402"/>
                      </a:lnTo>
                      <a:lnTo>
                        <a:pt x="210" y="361"/>
                      </a:lnTo>
                      <a:lnTo>
                        <a:pt x="186" y="344"/>
                      </a:lnTo>
                      <a:lnTo>
                        <a:pt x="169" y="327"/>
                      </a:lnTo>
                      <a:lnTo>
                        <a:pt x="176" y="251"/>
                      </a:lnTo>
                      <a:lnTo>
                        <a:pt x="192" y="239"/>
                      </a:lnTo>
                      <a:lnTo>
                        <a:pt x="223" y="252"/>
                      </a:lnTo>
                      <a:lnTo>
                        <a:pt x="232" y="247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9" name="Freeform 17"/>
                <p:cNvSpPr/>
                <p:nvPr/>
              </p:nvSpPr>
              <p:spPr bwMode="auto">
                <a:xfrm>
                  <a:off x="4861910" y="3148111"/>
                  <a:ext cx="557213" cy="785813"/>
                </a:xfrm>
                <a:custGeom>
                  <a:avLst/>
                  <a:gdLst>
                    <a:gd name="T0" fmla="*/ 201 w 507"/>
                    <a:gd name="T1" fmla="*/ 710 h 733"/>
                    <a:gd name="T2" fmla="*/ 243 w 507"/>
                    <a:gd name="T3" fmla="*/ 572 h 733"/>
                    <a:gd name="T4" fmla="*/ 336 w 507"/>
                    <a:gd name="T5" fmla="*/ 514 h 733"/>
                    <a:gd name="T6" fmla="*/ 359 w 507"/>
                    <a:gd name="T7" fmla="*/ 457 h 733"/>
                    <a:gd name="T8" fmla="*/ 317 w 507"/>
                    <a:gd name="T9" fmla="*/ 434 h 733"/>
                    <a:gd name="T10" fmla="*/ 268 w 507"/>
                    <a:gd name="T11" fmla="*/ 411 h 733"/>
                    <a:gd name="T12" fmla="*/ 242 w 507"/>
                    <a:gd name="T13" fmla="*/ 340 h 733"/>
                    <a:gd name="T14" fmla="*/ 195 w 507"/>
                    <a:gd name="T15" fmla="*/ 346 h 733"/>
                    <a:gd name="T16" fmla="*/ 146 w 507"/>
                    <a:gd name="T17" fmla="*/ 334 h 733"/>
                    <a:gd name="T18" fmla="*/ 183 w 507"/>
                    <a:gd name="T19" fmla="*/ 261 h 733"/>
                    <a:gd name="T20" fmla="*/ 221 w 507"/>
                    <a:gd name="T21" fmla="*/ 186 h 733"/>
                    <a:gd name="T22" fmla="*/ 293 w 507"/>
                    <a:gd name="T23" fmla="*/ 216 h 733"/>
                    <a:gd name="T24" fmla="*/ 318 w 507"/>
                    <a:gd name="T25" fmla="*/ 266 h 733"/>
                    <a:gd name="T26" fmla="*/ 324 w 507"/>
                    <a:gd name="T27" fmla="*/ 309 h 733"/>
                    <a:gd name="T28" fmla="*/ 364 w 507"/>
                    <a:gd name="T29" fmla="*/ 354 h 733"/>
                    <a:gd name="T30" fmla="*/ 464 w 507"/>
                    <a:gd name="T31" fmla="*/ 326 h 733"/>
                    <a:gd name="T32" fmla="*/ 506 w 507"/>
                    <a:gd name="T33" fmla="*/ 243 h 733"/>
                    <a:gd name="T34" fmla="*/ 455 w 507"/>
                    <a:gd name="T35" fmla="*/ 199 h 733"/>
                    <a:gd name="T36" fmla="*/ 428 w 507"/>
                    <a:gd name="T37" fmla="*/ 128 h 733"/>
                    <a:gd name="T38" fmla="*/ 336 w 507"/>
                    <a:gd name="T39" fmla="*/ 80 h 733"/>
                    <a:gd name="T40" fmla="*/ 286 w 507"/>
                    <a:gd name="T41" fmla="*/ 0 h 733"/>
                    <a:gd name="T42" fmla="*/ 221 w 507"/>
                    <a:gd name="T43" fmla="*/ 46 h 733"/>
                    <a:gd name="T44" fmla="*/ 224 w 507"/>
                    <a:gd name="T45" fmla="*/ 82 h 733"/>
                    <a:gd name="T46" fmla="*/ 163 w 507"/>
                    <a:gd name="T47" fmla="*/ 103 h 733"/>
                    <a:gd name="T48" fmla="*/ 129 w 507"/>
                    <a:gd name="T49" fmla="*/ 112 h 733"/>
                    <a:gd name="T50" fmla="*/ 73 w 507"/>
                    <a:gd name="T51" fmla="*/ 130 h 733"/>
                    <a:gd name="T52" fmla="*/ 58 w 507"/>
                    <a:gd name="T53" fmla="*/ 82 h 733"/>
                    <a:gd name="T54" fmla="*/ 9 w 507"/>
                    <a:gd name="T55" fmla="*/ 150 h 733"/>
                    <a:gd name="T56" fmla="*/ 32 w 507"/>
                    <a:gd name="T57" fmla="*/ 258 h 733"/>
                    <a:gd name="T58" fmla="*/ 58 w 507"/>
                    <a:gd name="T59" fmla="*/ 326 h 733"/>
                    <a:gd name="T60" fmla="*/ 68 w 507"/>
                    <a:gd name="T61" fmla="*/ 406 h 733"/>
                    <a:gd name="T62" fmla="*/ 7 w 507"/>
                    <a:gd name="T63" fmla="*/ 496 h 733"/>
                    <a:gd name="T64" fmla="*/ 65 w 507"/>
                    <a:gd name="T65" fmla="*/ 584 h 733"/>
                    <a:gd name="T66" fmla="*/ 45 w 507"/>
                    <a:gd name="T67" fmla="*/ 644 h 733"/>
                    <a:gd name="T68" fmla="*/ 23 w 507"/>
                    <a:gd name="T69" fmla="*/ 691 h 733"/>
                    <a:gd name="T70" fmla="*/ 143 w 507"/>
                    <a:gd name="T71" fmla="*/ 732 h 733"/>
                    <a:gd name="T72" fmla="*/ 197 w 507"/>
                    <a:gd name="T73" fmla="*/ 722 h 7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07" h="733">
                      <a:moveTo>
                        <a:pt x="197" y="722"/>
                      </a:moveTo>
                      <a:lnTo>
                        <a:pt x="201" y="710"/>
                      </a:lnTo>
                      <a:lnTo>
                        <a:pt x="185" y="681"/>
                      </a:lnTo>
                      <a:lnTo>
                        <a:pt x="243" y="572"/>
                      </a:lnTo>
                      <a:lnTo>
                        <a:pt x="297" y="524"/>
                      </a:lnTo>
                      <a:lnTo>
                        <a:pt x="336" y="514"/>
                      </a:lnTo>
                      <a:lnTo>
                        <a:pt x="374" y="466"/>
                      </a:lnTo>
                      <a:lnTo>
                        <a:pt x="359" y="457"/>
                      </a:lnTo>
                      <a:lnTo>
                        <a:pt x="345" y="423"/>
                      </a:lnTo>
                      <a:lnTo>
                        <a:pt x="317" y="434"/>
                      </a:lnTo>
                      <a:lnTo>
                        <a:pt x="270" y="423"/>
                      </a:lnTo>
                      <a:lnTo>
                        <a:pt x="268" y="411"/>
                      </a:lnTo>
                      <a:lnTo>
                        <a:pt x="266" y="331"/>
                      </a:lnTo>
                      <a:lnTo>
                        <a:pt x="242" y="340"/>
                      </a:lnTo>
                      <a:lnTo>
                        <a:pt x="227" y="356"/>
                      </a:lnTo>
                      <a:lnTo>
                        <a:pt x="195" y="346"/>
                      </a:lnTo>
                      <a:lnTo>
                        <a:pt x="153" y="354"/>
                      </a:lnTo>
                      <a:lnTo>
                        <a:pt x="146" y="334"/>
                      </a:lnTo>
                      <a:lnTo>
                        <a:pt x="151" y="297"/>
                      </a:lnTo>
                      <a:lnTo>
                        <a:pt x="183" y="261"/>
                      </a:lnTo>
                      <a:lnTo>
                        <a:pt x="190" y="218"/>
                      </a:lnTo>
                      <a:lnTo>
                        <a:pt x="221" y="186"/>
                      </a:lnTo>
                      <a:lnTo>
                        <a:pt x="279" y="216"/>
                      </a:lnTo>
                      <a:lnTo>
                        <a:pt x="293" y="216"/>
                      </a:lnTo>
                      <a:lnTo>
                        <a:pt x="303" y="258"/>
                      </a:lnTo>
                      <a:lnTo>
                        <a:pt x="318" y="266"/>
                      </a:lnTo>
                      <a:lnTo>
                        <a:pt x="327" y="292"/>
                      </a:lnTo>
                      <a:lnTo>
                        <a:pt x="324" y="309"/>
                      </a:lnTo>
                      <a:lnTo>
                        <a:pt x="359" y="334"/>
                      </a:lnTo>
                      <a:lnTo>
                        <a:pt x="364" y="354"/>
                      </a:lnTo>
                      <a:lnTo>
                        <a:pt x="393" y="366"/>
                      </a:lnTo>
                      <a:lnTo>
                        <a:pt x="464" y="326"/>
                      </a:lnTo>
                      <a:lnTo>
                        <a:pt x="464" y="304"/>
                      </a:lnTo>
                      <a:lnTo>
                        <a:pt x="506" y="243"/>
                      </a:lnTo>
                      <a:lnTo>
                        <a:pt x="476" y="201"/>
                      </a:lnTo>
                      <a:lnTo>
                        <a:pt x="455" y="199"/>
                      </a:lnTo>
                      <a:lnTo>
                        <a:pt x="413" y="172"/>
                      </a:lnTo>
                      <a:lnTo>
                        <a:pt x="428" y="128"/>
                      </a:lnTo>
                      <a:lnTo>
                        <a:pt x="364" y="123"/>
                      </a:lnTo>
                      <a:lnTo>
                        <a:pt x="336" y="80"/>
                      </a:lnTo>
                      <a:lnTo>
                        <a:pt x="340" y="60"/>
                      </a:lnTo>
                      <a:lnTo>
                        <a:pt x="286" y="0"/>
                      </a:lnTo>
                      <a:lnTo>
                        <a:pt x="251" y="18"/>
                      </a:lnTo>
                      <a:lnTo>
                        <a:pt x="221" y="46"/>
                      </a:lnTo>
                      <a:lnTo>
                        <a:pt x="232" y="68"/>
                      </a:lnTo>
                      <a:lnTo>
                        <a:pt x="224" y="82"/>
                      </a:lnTo>
                      <a:lnTo>
                        <a:pt x="183" y="85"/>
                      </a:lnTo>
                      <a:lnTo>
                        <a:pt x="163" y="103"/>
                      </a:lnTo>
                      <a:lnTo>
                        <a:pt x="146" y="94"/>
                      </a:lnTo>
                      <a:lnTo>
                        <a:pt x="129" y="112"/>
                      </a:lnTo>
                      <a:lnTo>
                        <a:pt x="89" y="142"/>
                      </a:lnTo>
                      <a:lnTo>
                        <a:pt x="73" y="130"/>
                      </a:lnTo>
                      <a:lnTo>
                        <a:pt x="73" y="90"/>
                      </a:lnTo>
                      <a:lnTo>
                        <a:pt x="58" y="82"/>
                      </a:lnTo>
                      <a:lnTo>
                        <a:pt x="37" y="92"/>
                      </a:lnTo>
                      <a:lnTo>
                        <a:pt x="9" y="150"/>
                      </a:lnTo>
                      <a:lnTo>
                        <a:pt x="0" y="204"/>
                      </a:lnTo>
                      <a:lnTo>
                        <a:pt x="32" y="258"/>
                      </a:lnTo>
                      <a:lnTo>
                        <a:pt x="58" y="283"/>
                      </a:lnTo>
                      <a:lnTo>
                        <a:pt x="58" y="326"/>
                      </a:lnTo>
                      <a:lnTo>
                        <a:pt x="75" y="363"/>
                      </a:lnTo>
                      <a:lnTo>
                        <a:pt x="68" y="406"/>
                      </a:lnTo>
                      <a:lnTo>
                        <a:pt x="27" y="432"/>
                      </a:lnTo>
                      <a:lnTo>
                        <a:pt x="7" y="496"/>
                      </a:lnTo>
                      <a:lnTo>
                        <a:pt x="41" y="536"/>
                      </a:lnTo>
                      <a:lnTo>
                        <a:pt x="65" y="584"/>
                      </a:lnTo>
                      <a:lnTo>
                        <a:pt x="50" y="609"/>
                      </a:lnTo>
                      <a:lnTo>
                        <a:pt x="45" y="644"/>
                      </a:lnTo>
                      <a:lnTo>
                        <a:pt x="32" y="666"/>
                      </a:lnTo>
                      <a:lnTo>
                        <a:pt x="23" y="691"/>
                      </a:lnTo>
                      <a:lnTo>
                        <a:pt x="45" y="720"/>
                      </a:lnTo>
                      <a:lnTo>
                        <a:pt x="143" y="732"/>
                      </a:lnTo>
                      <a:lnTo>
                        <a:pt x="183" y="717"/>
                      </a:lnTo>
                      <a:lnTo>
                        <a:pt x="197" y="722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0" name="Freeform 18"/>
                <p:cNvSpPr/>
                <p:nvPr/>
              </p:nvSpPr>
              <p:spPr bwMode="auto">
                <a:xfrm>
                  <a:off x="5154010" y="3424336"/>
                  <a:ext cx="114300" cy="184150"/>
                </a:xfrm>
                <a:custGeom>
                  <a:avLst/>
                  <a:gdLst>
                    <a:gd name="T0" fmla="*/ 86 w 105"/>
                    <a:gd name="T1" fmla="*/ 159 h 173"/>
                    <a:gd name="T2" fmla="*/ 60 w 105"/>
                    <a:gd name="T3" fmla="*/ 172 h 173"/>
                    <a:gd name="T4" fmla="*/ 14 w 105"/>
                    <a:gd name="T5" fmla="*/ 162 h 173"/>
                    <a:gd name="T6" fmla="*/ 3 w 105"/>
                    <a:gd name="T7" fmla="*/ 150 h 173"/>
                    <a:gd name="T8" fmla="*/ 0 w 105"/>
                    <a:gd name="T9" fmla="*/ 74 h 173"/>
                    <a:gd name="T10" fmla="*/ 41 w 105"/>
                    <a:gd name="T11" fmla="*/ 57 h 173"/>
                    <a:gd name="T12" fmla="*/ 37 w 105"/>
                    <a:gd name="T13" fmla="*/ 43 h 173"/>
                    <a:gd name="T14" fmla="*/ 44 w 105"/>
                    <a:gd name="T15" fmla="*/ 14 h 173"/>
                    <a:gd name="T16" fmla="*/ 47 w 105"/>
                    <a:gd name="T17" fmla="*/ 0 h 173"/>
                    <a:gd name="T18" fmla="*/ 62 w 105"/>
                    <a:gd name="T19" fmla="*/ 8 h 173"/>
                    <a:gd name="T20" fmla="*/ 69 w 105"/>
                    <a:gd name="T21" fmla="*/ 33 h 173"/>
                    <a:gd name="T22" fmla="*/ 66 w 105"/>
                    <a:gd name="T23" fmla="*/ 50 h 173"/>
                    <a:gd name="T24" fmla="*/ 99 w 105"/>
                    <a:gd name="T25" fmla="*/ 74 h 173"/>
                    <a:gd name="T26" fmla="*/ 104 w 105"/>
                    <a:gd name="T27" fmla="*/ 93 h 173"/>
                    <a:gd name="T28" fmla="*/ 86 w 105"/>
                    <a:gd name="T29" fmla="*/ 107 h 173"/>
                    <a:gd name="T30" fmla="*/ 78 w 105"/>
                    <a:gd name="T31" fmla="*/ 139 h 173"/>
                    <a:gd name="T32" fmla="*/ 86 w 105"/>
                    <a:gd name="T33" fmla="*/ 159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05" h="173">
                      <a:moveTo>
                        <a:pt x="86" y="159"/>
                      </a:moveTo>
                      <a:lnTo>
                        <a:pt x="60" y="172"/>
                      </a:lnTo>
                      <a:lnTo>
                        <a:pt x="14" y="162"/>
                      </a:lnTo>
                      <a:lnTo>
                        <a:pt x="3" y="150"/>
                      </a:lnTo>
                      <a:lnTo>
                        <a:pt x="0" y="74"/>
                      </a:lnTo>
                      <a:lnTo>
                        <a:pt x="41" y="57"/>
                      </a:lnTo>
                      <a:lnTo>
                        <a:pt x="37" y="43"/>
                      </a:lnTo>
                      <a:lnTo>
                        <a:pt x="44" y="14"/>
                      </a:lnTo>
                      <a:lnTo>
                        <a:pt x="47" y="0"/>
                      </a:lnTo>
                      <a:lnTo>
                        <a:pt x="62" y="8"/>
                      </a:lnTo>
                      <a:lnTo>
                        <a:pt x="69" y="33"/>
                      </a:lnTo>
                      <a:lnTo>
                        <a:pt x="66" y="50"/>
                      </a:lnTo>
                      <a:lnTo>
                        <a:pt x="99" y="74"/>
                      </a:lnTo>
                      <a:lnTo>
                        <a:pt x="104" y="93"/>
                      </a:lnTo>
                      <a:lnTo>
                        <a:pt x="86" y="107"/>
                      </a:lnTo>
                      <a:lnTo>
                        <a:pt x="78" y="139"/>
                      </a:lnTo>
                      <a:lnTo>
                        <a:pt x="86" y="15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1" name="Freeform 19"/>
                <p:cNvSpPr/>
                <p:nvPr/>
              </p:nvSpPr>
              <p:spPr bwMode="auto">
                <a:xfrm>
                  <a:off x="5019073" y="3344961"/>
                  <a:ext cx="180975" cy="182563"/>
                </a:xfrm>
                <a:custGeom>
                  <a:avLst/>
                  <a:gdLst>
                    <a:gd name="T0" fmla="*/ 125 w 164"/>
                    <a:gd name="T1" fmla="*/ 141 h 169"/>
                    <a:gd name="T2" fmla="*/ 124 w 164"/>
                    <a:gd name="T3" fmla="*/ 118 h 169"/>
                    <a:gd name="T4" fmla="*/ 117 w 164"/>
                    <a:gd name="T5" fmla="*/ 100 h 169"/>
                    <a:gd name="T6" fmla="*/ 159 w 164"/>
                    <a:gd name="T7" fmla="*/ 84 h 169"/>
                    <a:gd name="T8" fmla="*/ 163 w 164"/>
                    <a:gd name="T9" fmla="*/ 69 h 169"/>
                    <a:gd name="T10" fmla="*/ 152 w 164"/>
                    <a:gd name="T11" fmla="*/ 30 h 169"/>
                    <a:gd name="T12" fmla="*/ 139 w 164"/>
                    <a:gd name="T13" fmla="*/ 30 h 169"/>
                    <a:gd name="T14" fmla="*/ 74 w 164"/>
                    <a:gd name="T15" fmla="*/ 0 h 169"/>
                    <a:gd name="T16" fmla="*/ 47 w 164"/>
                    <a:gd name="T17" fmla="*/ 30 h 169"/>
                    <a:gd name="T18" fmla="*/ 35 w 164"/>
                    <a:gd name="T19" fmla="*/ 66 h 169"/>
                    <a:gd name="T20" fmla="*/ 5 w 164"/>
                    <a:gd name="T21" fmla="*/ 109 h 169"/>
                    <a:gd name="T22" fmla="*/ 0 w 164"/>
                    <a:gd name="T23" fmla="*/ 139 h 169"/>
                    <a:gd name="T24" fmla="*/ 11 w 164"/>
                    <a:gd name="T25" fmla="*/ 159 h 169"/>
                    <a:gd name="T26" fmla="*/ 57 w 164"/>
                    <a:gd name="T27" fmla="*/ 156 h 169"/>
                    <a:gd name="T28" fmla="*/ 81 w 164"/>
                    <a:gd name="T29" fmla="*/ 168 h 169"/>
                    <a:gd name="T30" fmla="*/ 103 w 164"/>
                    <a:gd name="T31" fmla="*/ 151 h 169"/>
                    <a:gd name="T32" fmla="*/ 125 w 164"/>
                    <a:gd name="T33" fmla="*/ 141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64" h="169">
                      <a:moveTo>
                        <a:pt x="125" y="141"/>
                      </a:moveTo>
                      <a:lnTo>
                        <a:pt x="124" y="118"/>
                      </a:lnTo>
                      <a:lnTo>
                        <a:pt x="117" y="100"/>
                      </a:lnTo>
                      <a:lnTo>
                        <a:pt x="159" y="84"/>
                      </a:lnTo>
                      <a:lnTo>
                        <a:pt x="163" y="69"/>
                      </a:lnTo>
                      <a:lnTo>
                        <a:pt x="152" y="30"/>
                      </a:lnTo>
                      <a:lnTo>
                        <a:pt x="139" y="30"/>
                      </a:lnTo>
                      <a:lnTo>
                        <a:pt x="74" y="0"/>
                      </a:lnTo>
                      <a:lnTo>
                        <a:pt x="47" y="30"/>
                      </a:lnTo>
                      <a:lnTo>
                        <a:pt x="35" y="66"/>
                      </a:lnTo>
                      <a:lnTo>
                        <a:pt x="5" y="109"/>
                      </a:lnTo>
                      <a:lnTo>
                        <a:pt x="0" y="139"/>
                      </a:lnTo>
                      <a:lnTo>
                        <a:pt x="11" y="159"/>
                      </a:lnTo>
                      <a:lnTo>
                        <a:pt x="57" y="156"/>
                      </a:lnTo>
                      <a:lnTo>
                        <a:pt x="81" y="168"/>
                      </a:lnTo>
                      <a:lnTo>
                        <a:pt x="103" y="151"/>
                      </a:lnTo>
                      <a:lnTo>
                        <a:pt x="125" y="14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2" name="Freeform 20"/>
                <p:cNvSpPr/>
                <p:nvPr/>
              </p:nvSpPr>
              <p:spPr bwMode="auto">
                <a:xfrm>
                  <a:off x="4590448" y="3419574"/>
                  <a:ext cx="352425" cy="717550"/>
                </a:xfrm>
                <a:custGeom>
                  <a:avLst/>
                  <a:gdLst>
                    <a:gd name="T0" fmla="*/ 21 w 323"/>
                    <a:gd name="T1" fmla="*/ 671 h 672"/>
                    <a:gd name="T2" fmla="*/ 90 w 323"/>
                    <a:gd name="T3" fmla="*/ 650 h 672"/>
                    <a:gd name="T4" fmla="*/ 179 w 323"/>
                    <a:gd name="T5" fmla="*/ 592 h 672"/>
                    <a:gd name="T6" fmla="*/ 241 w 323"/>
                    <a:gd name="T7" fmla="*/ 580 h 672"/>
                    <a:gd name="T8" fmla="*/ 288 w 323"/>
                    <a:gd name="T9" fmla="*/ 542 h 672"/>
                    <a:gd name="T10" fmla="*/ 293 w 323"/>
                    <a:gd name="T11" fmla="*/ 462 h 672"/>
                    <a:gd name="T12" fmla="*/ 270 w 323"/>
                    <a:gd name="T13" fmla="*/ 433 h 672"/>
                    <a:gd name="T14" fmla="*/ 278 w 323"/>
                    <a:gd name="T15" fmla="*/ 406 h 672"/>
                    <a:gd name="T16" fmla="*/ 293 w 323"/>
                    <a:gd name="T17" fmla="*/ 386 h 672"/>
                    <a:gd name="T18" fmla="*/ 296 w 323"/>
                    <a:gd name="T19" fmla="*/ 351 h 672"/>
                    <a:gd name="T20" fmla="*/ 312 w 323"/>
                    <a:gd name="T21" fmla="*/ 326 h 672"/>
                    <a:gd name="T22" fmla="*/ 288 w 323"/>
                    <a:gd name="T23" fmla="*/ 278 h 672"/>
                    <a:gd name="T24" fmla="*/ 253 w 323"/>
                    <a:gd name="T25" fmla="*/ 238 h 672"/>
                    <a:gd name="T26" fmla="*/ 274 w 323"/>
                    <a:gd name="T27" fmla="*/ 174 h 672"/>
                    <a:gd name="T28" fmla="*/ 314 w 323"/>
                    <a:gd name="T29" fmla="*/ 148 h 672"/>
                    <a:gd name="T30" fmla="*/ 322 w 323"/>
                    <a:gd name="T31" fmla="*/ 105 h 672"/>
                    <a:gd name="T32" fmla="*/ 305 w 323"/>
                    <a:gd name="T33" fmla="*/ 68 h 672"/>
                    <a:gd name="T34" fmla="*/ 305 w 323"/>
                    <a:gd name="T35" fmla="*/ 25 h 672"/>
                    <a:gd name="T36" fmla="*/ 278 w 323"/>
                    <a:gd name="T37" fmla="*/ 0 h 672"/>
                    <a:gd name="T38" fmla="*/ 215 w 323"/>
                    <a:gd name="T39" fmla="*/ 32 h 672"/>
                    <a:gd name="T40" fmla="*/ 205 w 323"/>
                    <a:gd name="T41" fmla="*/ 22 h 672"/>
                    <a:gd name="T42" fmla="*/ 172 w 323"/>
                    <a:gd name="T43" fmla="*/ 48 h 672"/>
                    <a:gd name="T44" fmla="*/ 144 w 323"/>
                    <a:gd name="T45" fmla="*/ 45 h 672"/>
                    <a:gd name="T46" fmla="*/ 90 w 323"/>
                    <a:gd name="T47" fmla="*/ 123 h 672"/>
                    <a:gd name="T48" fmla="*/ 75 w 323"/>
                    <a:gd name="T49" fmla="*/ 123 h 672"/>
                    <a:gd name="T50" fmla="*/ 45 w 323"/>
                    <a:gd name="T51" fmla="*/ 148 h 672"/>
                    <a:gd name="T52" fmla="*/ 47 w 323"/>
                    <a:gd name="T53" fmla="*/ 181 h 672"/>
                    <a:gd name="T54" fmla="*/ 33 w 323"/>
                    <a:gd name="T55" fmla="*/ 211 h 672"/>
                    <a:gd name="T56" fmla="*/ 28 w 323"/>
                    <a:gd name="T57" fmla="*/ 252 h 672"/>
                    <a:gd name="T58" fmla="*/ 2 w 323"/>
                    <a:gd name="T59" fmla="*/ 292 h 672"/>
                    <a:gd name="T60" fmla="*/ 31 w 323"/>
                    <a:gd name="T61" fmla="*/ 351 h 672"/>
                    <a:gd name="T62" fmla="*/ 21 w 323"/>
                    <a:gd name="T63" fmla="*/ 386 h 672"/>
                    <a:gd name="T64" fmla="*/ 0 w 323"/>
                    <a:gd name="T65" fmla="*/ 423 h 672"/>
                    <a:gd name="T66" fmla="*/ 31 w 323"/>
                    <a:gd name="T67" fmla="*/ 567 h 672"/>
                    <a:gd name="T68" fmla="*/ 10 w 323"/>
                    <a:gd name="T69" fmla="*/ 640 h 672"/>
                    <a:gd name="T70" fmla="*/ 21 w 323"/>
                    <a:gd name="T71" fmla="*/ 671 h 6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23" h="672">
                      <a:moveTo>
                        <a:pt x="21" y="671"/>
                      </a:moveTo>
                      <a:lnTo>
                        <a:pt x="90" y="650"/>
                      </a:lnTo>
                      <a:lnTo>
                        <a:pt x="179" y="592"/>
                      </a:lnTo>
                      <a:lnTo>
                        <a:pt x="241" y="580"/>
                      </a:lnTo>
                      <a:lnTo>
                        <a:pt x="288" y="542"/>
                      </a:lnTo>
                      <a:lnTo>
                        <a:pt x="293" y="462"/>
                      </a:lnTo>
                      <a:lnTo>
                        <a:pt x="270" y="433"/>
                      </a:lnTo>
                      <a:lnTo>
                        <a:pt x="278" y="406"/>
                      </a:lnTo>
                      <a:lnTo>
                        <a:pt x="293" y="386"/>
                      </a:lnTo>
                      <a:lnTo>
                        <a:pt x="296" y="351"/>
                      </a:lnTo>
                      <a:lnTo>
                        <a:pt x="312" y="326"/>
                      </a:lnTo>
                      <a:lnTo>
                        <a:pt x="288" y="278"/>
                      </a:lnTo>
                      <a:lnTo>
                        <a:pt x="253" y="238"/>
                      </a:lnTo>
                      <a:lnTo>
                        <a:pt x="274" y="174"/>
                      </a:lnTo>
                      <a:lnTo>
                        <a:pt x="314" y="148"/>
                      </a:lnTo>
                      <a:lnTo>
                        <a:pt x="322" y="105"/>
                      </a:lnTo>
                      <a:lnTo>
                        <a:pt x="305" y="68"/>
                      </a:lnTo>
                      <a:lnTo>
                        <a:pt x="305" y="25"/>
                      </a:lnTo>
                      <a:lnTo>
                        <a:pt x="278" y="0"/>
                      </a:lnTo>
                      <a:lnTo>
                        <a:pt x="215" y="32"/>
                      </a:lnTo>
                      <a:lnTo>
                        <a:pt x="205" y="22"/>
                      </a:lnTo>
                      <a:lnTo>
                        <a:pt x="172" y="48"/>
                      </a:lnTo>
                      <a:lnTo>
                        <a:pt x="144" y="45"/>
                      </a:lnTo>
                      <a:lnTo>
                        <a:pt x="90" y="123"/>
                      </a:lnTo>
                      <a:lnTo>
                        <a:pt x="75" y="123"/>
                      </a:lnTo>
                      <a:lnTo>
                        <a:pt x="45" y="148"/>
                      </a:lnTo>
                      <a:lnTo>
                        <a:pt x="47" y="181"/>
                      </a:lnTo>
                      <a:lnTo>
                        <a:pt x="33" y="211"/>
                      </a:lnTo>
                      <a:lnTo>
                        <a:pt x="28" y="252"/>
                      </a:lnTo>
                      <a:lnTo>
                        <a:pt x="2" y="292"/>
                      </a:lnTo>
                      <a:lnTo>
                        <a:pt x="31" y="351"/>
                      </a:lnTo>
                      <a:lnTo>
                        <a:pt x="21" y="386"/>
                      </a:lnTo>
                      <a:lnTo>
                        <a:pt x="0" y="423"/>
                      </a:lnTo>
                      <a:lnTo>
                        <a:pt x="31" y="567"/>
                      </a:lnTo>
                      <a:lnTo>
                        <a:pt x="10" y="640"/>
                      </a:lnTo>
                      <a:lnTo>
                        <a:pt x="21" y="67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3" name="Freeform 21"/>
                <p:cNvSpPr/>
                <p:nvPr/>
              </p:nvSpPr>
              <p:spPr bwMode="auto">
                <a:xfrm>
                  <a:off x="5155598" y="3437036"/>
                  <a:ext cx="41275" cy="58738"/>
                </a:xfrm>
                <a:custGeom>
                  <a:avLst/>
                  <a:gdLst>
                    <a:gd name="T0" fmla="*/ 37 w 38"/>
                    <a:gd name="T1" fmla="*/ 0 h 53"/>
                    <a:gd name="T2" fmla="*/ 31 w 38"/>
                    <a:gd name="T3" fmla="*/ 27 h 53"/>
                    <a:gd name="T4" fmla="*/ 34 w 38"/>
                    <a:gd name="T5" fmla="*/ 39 h 53"/>
                    <a:gd name="T6" fmla="*/ 8 w 38"/>
                    <a:gd name="T7" fmla="*/ 52 h 53"/>
                    <a:gd name="T8" fmla="*/ 5 w 38"/>
                    <a:gd name="T9" fmla="*/ 30 h 53"/>
                    <a:gd name="T10" fmla="*/ 0 w 38"/>
                    <a:gd name="T11" fmla="*/ 15 h 53"/>
                    <a:gd name="T12" fmla="*/ 37 w 38"/>
                    <a:gd name="T13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8" h="53">
                      <a:moveTo>
                        <a:pt x="37" y="0"/>
                      </a:moveTo>
                      <a:lnTo>
                        <a:pt x="31" y="27"/>
                      </a:lnTo>
                      <a:lnTo>
                        <a:pt x="34" y="39"/>
                      </a:lnTo>
                      <a:lnTo>
                        <a:pt x="8" y="52"/>
                      </a:lnTo>
                      <a:lnTo>
                        <a:pt x="5" y="30"/>
                      </a:lnTo>
                      <a:lnTo>
                        <a:pt x="0" y="15"/>
                      </a:lnTo>
                      <a:lnTo>
                        <a:pt x="37" y="0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4" name="Freeform 22"/>
                <p:cNvSpPr/>
                <p:nvPr/>
              </p:nvSpPr>
              <p:spPr bwMode="auto">
                <a:xfrm>
                  <a:off x="5127023" y="5518249"/>
                  <a:ext cx="79375" cy="55562"/>
                </a:xfrm>
                <a:custGeom>
                  <a:avLst/>
                  <a:gdLst>
                    <a:gd name="T0" fmla="*/ 4 w 72"/>
                    <a:gd name="T1" fmla="*/ 13 h 49"/>
                    <a:gd name="T2" fmla="*/ 30 w 72"/>
                    <a:gd name="T3" fmla="*/ 18 h 49"/>
                    <a:gd name="T4" fmla="*/ 57 w 72"/>
                    <a:gd name="T5" fmla="*/ 0 h 49"/>
                    <a:gd name="T6" fmla="*/ 71 w 72"/>
                    <a:gd name="T7" fmla="*/ 36 h 49"/>
                    <a:gd name="T8" fmla="*/ 42 w 72"/>
                    <a:gd name="T9" fmla="*/ 48 h 49"/>
                    <a:gd name="T10" fmla="*/ 6 w 72"/>
                    <a:gd name="T11" fmla="*/ 45 h 49"/>
                    <a:gd name="T12" fmla="*/ 0 w 72"/>
                    <a:gd name="T13" fmla="*/ 18 h 49"/>
                    <a:gd name="T14" fmla="*/ 4 w 72"/>
                    <a:gd name="T15" fmla="*/ 13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2" h="49">
                      <a:moveTo>
                        <a:pt x="4" y="13"/>
                      </a:moveTo>
                      <a:lnTo>
                        <a:pt x="30" y="18"/>
                      </a:lnTo>
                      <a:lnTo>
                        <a:pt x="57" y="0"/>
                      </a:lnTo>
                      <a:lnTo>
                        <a:pt x="71" y="36"/>
                      </a:lnTo>
                      <a:lnTo>
                        <a:pt x="42" y="48"/>
                      </a:lnTo>
                      <a:lnTo>
                        <a:pt x="6" y="45"/>
                      </a:lnTo>
                      <a:lnTo>
                        <a:pt x="0" y="18"/>
                      </a:lnTo>
                      <a:lnTo>
                        <a:pt x="4" y="1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5" name="Freeform 23"/>
                <p:cNvSpPr/>
                <p:nvPr/>
              </p:nvSpPr>
              <p:spPr bwMode="auto">
                <a:xfrm>
                  <a:off x="4666648" y="5167411"/>
                  <a:ext cx="798512" cy="646113"/>
                </a:xfrm>
                <a:custGeom>
                  <a:avLst/>
                  <a:gdLst>
                    <a:gd name="T0" fmla="*/ 214 w 729"/>
                    <a:gd name="T1" fmla="*/ 87 h 604"/>
                    <a:gd name="T2" fmla="*/ 224 w 729"/>
                    <a:gd name="T3" fmla="*/ 49 h 604"/>
                    <a:gd name="T4" fmla="*/ 291 w 729"/>
                    <a:gd name="T5" fmla="*/ 70 h 604"/>
                    <a:gd name="T6" fmla="*/ 289 w 729"/>
                    <a:gd name="T7" fmla="*/ 39 h 604"/>
                    <a:gd name="T8" fmla="*/ 317 w 729"/>
                    <a:gd name="T9" fmla="*/ 4 h 604"/>
                    <a:gd name="T10" fmla="*/ 392 w 729"/>
                    <a:gd name="T11" fmla="*/ 0 h 604"/>
                    <a:gd name="T12" fmla="*/ 458 w 729"/>
                    <a:gd name="T13" fmla="*/ 7 h 604"/>
                    <a:gd name="T14" fmla="*/ 452 w 729"/>
                    <a:gd name="T15" fmla="*/ 44 h 604"/>
                    <a:gd name="T16" fmla="*/ 426 w 729"/>
                    <a:gd name="T17" fmla="*/ 89 h 604"/>
                    <a:gd name="T18" fmla="*/ 542 w 729"/>
                    <a:gd name="T19" fmla="*/ 59 h 604"/>
                    <a:gd name="T20" fmla="*/ 585 w 729"/>
                    <a:gd name="T21" fmla="*/ 70 h 604"/>
                    <a:gd name="T22" fmla="*/ 578 w 729"/>
                    <a:gd name="T23" fmla="*/ 34 h 604"/>
                    <a:gd name="T24" fmla="*/ 654 w 729"/>
                    <a:gd name="T25" fmla="*/ 57 h 604"/>
                    <a:gd name="T26" fmla="*/ 698 w 729"/>
                    <a:gd name="T27" fmla="*/ 89 h 604"/>
                    <a:gd name="T28" fmla="*/ 708 w 729"/>
                    <a:gd name="T29" fmla="*/ 167 h 604"/>
                    <a:gd name="T30" fmla="*/ 675 w 729"/>
                    <a:gd name="T31" fmla="*/ 206 h 604"/>
                    <a:gd name="T32" fmla="*/ 612 w 729"/>
                    <a:gd name="T33" fmla="*/ 258 h 604"/>
                    <a:gd name="T34" fmla="*/ 580 w 729"/>
                    <a:gd name="T35" fmla="*/ 268 h 604"/>
                    <a:gd name="T36" fmla="*/ 566 w 729"/>
                    <a:gd name="T37" fmla="*/ 275 h 604"/>
                    <a:gd name="T38" fmla="*/ 514 w 729"/>
                    <a:gd name="T39" fmla="*/ 293 h 604"/>
                    <a:gd name="T40" fmla="*/ 474 w 729"/>
                    <a:gd name="T41" fmla="*/ 296 h 604"/>
                    <a:gd name="T42" fmla="*/ 376 w 729"/>
                    <a:gd name="T43" fmla="*/ 285 h 604"/>
                    <a:gd name="T44" fmla="*/ 389 w 729"/>
                    <a:gd name="T45" fmla="*/ 354 h 604"/>
                    <a:gd name="T46" fmla="*/ 327 w 729"/>
                    <a:gd name="T47" fmla="*/ 399 h 604"/>
                    <a:gd name="T48" fmla="*/ 263 w 729"/>
                    <a:gd name="T49" fmla="*/ 418 h 604"/>
                    <a:gd name="T50" fmla="*/ 189 w 729"/>
                    <a:gd name="T51" fmla="*/ 450 h 604"/>
                    <a:gd name="T52" fmla="*/ 70 w 729"/>
                    <a:gd name="T53" fmla="*/ 502 h 604"/>
                    <a:gd name="T54" fmla="*/ 88 w 729"/>
                    <a:gd name="T55" fmla="*/ 582 h 604"/>
                    <a:gd name="T56" fmla="*/ 35 w 729"/>
                    <a:gd name="T57" fmla="*/ 599 h 604"/>
                    <a:gd name="T58" fmla="*/ 8 w 729"/>
                    <a:gd name="T59" fmla="*/ 491 h 604"/>
                    <a:gd name="T60" fmla="*/ 33 w 729"/>
                    <a:gd name="T61" fmla="*/ 431 h 604"/>
                    <a:gd name="T62" fmla="*/ 61 w 729"/>
                    <a:gd name="T63" fmla="*/ 403 h 604"/>
                    <a:gd name="T64" fmla="*/ 98 w 729"/>
                    <a:gd name="T65" fmla="*/ 352 h 604"/>
                    <a:gd name="T66" fmla="*/ 153 w 729"/>
                    <a:gd name="T67" fmla="*/ 246 h 604"/>
                    <a:gd name="T68" fmla="*/ 194 w 729"/>
                    <a:gd name="T69" fmla="*/ 170 h 604"/>
                    <a:gd name="T70" fmla="*/ 194 w 729"/>
                    <a:gd name="T71" fmla="*/ 103 h 6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729" h="604">
                      <a:moveTo>
                        <a:pt x="194" y="103"/>
                      </a:moveTo>
                      <a:lnTo>
                        <a:pt x="214" y="87"/>
                      </a:lnTo>
                      <a:lnTo>
                        <a:pt x="214" y="57"/>
                      </a:lnTo>
                      <a:lnTo>
                        <a:pt x="224" y="49"/>
                      </a:lnTo>
                      <a:lnTo>
                        <a:pt x="249" y="50"/>
                      </a:lnTo>
                      <a:lnTo>
                        <a:pt x="291" y="70"/>
                      </a:lnTo>
                      <a:lnTo>
                        <a:pt x="298" y="55"/>
                      </a:lnTo>
                      <a:lnTo>
                        <a:pt x="289" y="39"/>
                      </a:lnTo>
                      <a:lnTo>
                        <a:pt x="291" y="27"/>
                      </a:lnTo>
                      <a:lnTo>
                        <a:pt x="317" y="4"/>
                      </a:lnTo>
                      <a:lnTo>
                        <a:pt x="364" y="16"/>
                      </a:lnTo>
                      <a:lnTo>
                        <a:pt x="392" y="0"/>
                      </a:lnTo>
                      <a:lnTo>
                        <a:pt x="412" y="19"/>
                      </a:lnTo>
                      <a:lnTo>
                        <a:pt x="458" y="7"/>
                      </a:lnTo>
                      <a:lnTo>
                        <a:pt x="467" y="25"/>
                      </a:lnTo>
                      <a:lnTo>
                        <a:pt x="452" y="44"/>
                      </a:lnTo>
                      <a:lnTo>
                        <a:pt x="426" y="80"/>
                      </a:lnTo>
                      <a:lnTo>
                        <a:pt x="426" y="89"/>
                      </a:lnTo>
                      <a:lnTo>
                        <a:pt x="442" y="100"/>
                      </a:lnTo>
                      <a:lnTo>
                        <a:pt x="542" y="59"/>
                      </a:lnTo>
                      <a:lnTo>
                        <a:pt x="575" y="80"/>
                      </a:lnTo>
                      <a:lnTo>
                        <a:pt x="585" y="70"/>
                      </a:lnTo>
                      <a:lnTo>
                        <a:pt x="575" y="49"/>
                      </a:lnTo>
                      <a:lnTo>
                        <a:pt x="578" y="34"/>
                      </a:lnTo>
                      <a:lnTo>
                        <a:pt x="642" y="49"/>
                      </a:lnTo>
                      <a:lnTo>
                        <a:pt x="654" y="57"/>
                      </a:lnTo>
                      <a:lnTo>
                        <a:pt x="670" y="55"/>
                      </a:lnTo>
                      <a:lnTo>
                        <a:pt x="698" y="89"/>
                      </a:lnTo>
                      <a:lnTo>
                        <a:pt x="728" y="153"/>
                      </a:lnTo>
                      <a:lnTo>
                        <a:pt x="708" y="167"/>
                      </a:lnTo>
                      <a:lnTo>
                        <a:pt x="690" y="201"/>
                      </a:lnTo>
                      <a:lnTo>
                        <a:pt x="675" y="206"/>
                      </a:lnTo>
                      <a:lnTo>
                        <a:pt x="662" y="234"/>
                      </a:lnTo>
                      <a:lnTo>
                        <a:pt x="612" y="258"/>
                      </a:lnTo>
                      <a:lnTo>
                        <a:pt x="593" y="246"/>
                      </a:lnTo>
                      <a:lnTo>
                        <a:pt x="580" y="268"/>
                      </a:lnTo>
                      <a:lnTo>
                        <a:pt x="580" y="275"/>
                      </a:lnTo>
                      <a:lnTo>
                        <a:pt x="566" y="275"/>
                      </a:lnTo>
                      <a:lnTo>
                        <a:pt x="539" y="275"/>
                      </a:lnTo>
                      <a:lnTo>
                        <a:pt x="514" y="293"/>
                      </a:lnTo>
                      <a:lnTo>
                        <a:pt x="497" y="284"/>
                      </a:lnTo>
                      <a:lnTo>
                        <a:pt x="474" y="296"/>
                      </a:lnTo>
                      <a:lnTo>
                        <a:pt x="422" y="320"/>
                      </a:lnTo>
                      <a:lnTo>
                        <a:pt x="376" y="285"/>
                      </a:lnTo>
                      <a:lnTo>
                        <a:pt x="374" y="312"/>
                      </a:lnTo>
                      <a:lnTo>
                        <a:pt x="389" y="354"/>
                      </a:lnTo>
                      <a:lnTo>
                        <a:pt x="349" y="369"/>
                      </a:lnTo>
                      <a:lnTo>
                        <a:pt x="327" y="399"/>
                      </a:lnTo>
                      <a:lnTo>
                        <a:pt x="286" y="411"/>
                      </a:lnTo>
                      <a:lnTo>
                        <a:pt x="263" y="418"/>
                      </a:lnTo>
                      <a:lnTo>
                        <a:pt x="219" y="418"/>
                      </a:lnTo>
                      <a:lnTo>
                        <a:pt x="189" y="450"/>
                      </a:lnTo>
                      <a:lnTo>
                        <a:pt x="111" y="477"/>
                      </a:lnTo>
                      <a:lnTo>
                        <a:pt x="70" y="502"/>
                      </a:lnTo>
                      <a:lnTo>
                        <a:pt x="52" y="521"/>
                      </a:lnTo>
                      <a:lnTo>
                        <a:pt x="88" y="582"/>
                      </a:lnTo>
                      <a:lnTo>
                        <a:pt x="64" y="603"/>
                      </a:lnTo>
                      <a:lnTo>
                        <a:pt x="35" y="599"/>
                      </a:lnTo>
                      <a:lnTo>
                        <a:pt x="0" y="539"/>
                      </a:lnTo>
                      <a:lnTo>
                        <a:pt x="8" y="491"/>
                      </a:lnTo>
                      <a:lnTo>
                        <a:pt x="8" y="472"/>
                      </a:lnTo>
                      <a:lnTo>
                        <a:pt x="33" y="431"/>
                      </a:lnTo>
                      <a:lnTo>
                        <a:pt x="64" y="423"/>
                      </a:lnTo>
                      <a:lnTo>
                        <a:pt x="61" y="403"/>
                      </a:lnTo>
                      <a:lnTo>
                        <a:pt x="93" y="388"/>
                      </a:lnTo>
                      <a:lnTo>
                        <a:pt x="98" y="352"/>
                      </a:lnTo>
                      <a:lnTo>
                        <a:pt x="155" y="308"/>
                      </a:lnTo>
                      <a:lnTo>
                        <a:pt x="153" y="246"/>
                      </a:lnTo>
                      <a:lnTo>
                        <a:pt x="196" y="193"/>
                      </a:lnTo>
                      <a:lnTo>
                        <a:pt x="194" y="170"/>
                      </a:lnTo>
                      <a:lnTo>
                        <a:pt x="209" y="151"/>
                      </a:lnTo>
                      <a:lnTo>
                        <a:pt x="194" y="10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6" name="Freeform 24"/>
                <p:cNvSpPr/>
                <p:nvPr/>
              </p:nvSpPr>
              <p:spPr bwMode="auto">
                <a:xfrm>
                  <a:off x="4069748" y="5099149"/>
                  <a:ext cx="822325" cy="581025"/>
                </a:xfrm>
                <a:custGeom>
                  <a:avLst/>
                  <a:gdLst>
                    <a:gd name="T0" fmla="*/ 34 w 753"/>
                    <a:gd name="T1" fmla="*/ 211 h 542"/>
                    <a:gd name="T2" fmla="*/ 80 w 753"/>
                    <a:gd name="T3" fmla="*/ 187 h 542"/>
                    <a:gd name="T4" fmla="*/ 159 w 753"/>
                    <a:gd name="T5" fmla="*/ 207 h 542"/>
                    <a:gd name="T6" fmla="*/ 175 w 753"/>
                    <a:gd name="T7" fmla="*/ 173 h 542"/>
                    <a:gd name="T8" fmla="*/ 284 w 753"/>
                    <a:gd name="T9" fmla="*/ 133 h 542"/>
                    <a:gd name="T10" fmla="*/ 373 w 753"/>
                    <a:gd name="T11" fmla="*/ 107 h 542"/>
                    <a:gd name="T12" fmla="*/ 410 w 753"/>
                    <a:gd name="T13" fmla="*/ 117 h 542"/>
                    <a:gd name="T14" fmla="*/ 438 w 753"/>
                    <a:gd name="T15" fmla="*/ 95 h 542"/>
                    <a:gd name="T16" fmla="*/ 450 w 753"/>
                    <a:gd name="T17" fmla="*/ 73 h 542"/>
                    <a:gd name="T18" fmla="*/ 489 w 753"/>
                    <a:gd name="T19" fmla="*/ 46 h 542"/>
                    <a:gd name="T20" fmla="*/ 537 w 753"/>
                    <a:gd name="T21" fmla="*/ 19 h 542"/>
                    <a:gd name="T22" fmla="*/ 557 w 753"/>
                    <a:gd name="T23" fmla="*/ 44 h 542"/>
                    <a:gd name="T24" fmla="*/ 606 w 753"/>
                    <a:gd name="T25" fmla="*/ 9 h 542"/>
                    <a:gd name="T26" fmla="*/ 656 w 753"/>
                    <a:gd name="T27" fmla="*/ 9 h 542"/>
                    <a:gd name="T28" fmla="*/ 681 w 753"/>
                    <a:gd name="T29" fmla="*/ 47 h 542"/>
                    <a:gd name="T30" fmla="*/ 651 w 753"/>
                    <a:gd name="T31" fmla="*/ 119 h 542"/>
                    <a:gd name="T32" fmla="*/ 651 w 753"/>
                    <a:gd name="T33" fmla="*/ 151 h 542"/>
                    <a:gd name="T34" fmla="*/ 700 w 753"/>
                    <a:gd name="T35" fmla="*/ 176 h 542"/>
                    <a:gd name="T36" fmla="*/ 736 w 753"/>
                    <a:gd name="T37" fmla="*/ 164 h 542"/>
                    <a:gd name="T38" fmla="*/ 736 w 753"/>
                    <a:gd name="T39" fmla="*/ 231 h 542"/>
                    <a:gd name="T40" fmla="*/ 694 w 753"/>
                    <a:gd name="T41" fmla="*/ 308 h 542"/>
                    <a:gd name="T42" fmla="*/ 640 w 753"/>
                    <a:gd name="T43" fmla="*/ 413 h 542"/>
                    <a:gd name="T44" fmla="*/ 603 w 753"/>
                    <a:gd name="T45" fmla="*/ 465 h 542"/>
                    <a:gd name="T46" fmla="*/ 574 w 753"/>
                    <a:gd name="T47" fmla="*/ 493 h 542"/>
                    <a:gd name="T48" fmla="*/ 485 w 753"/>
                    <a:gd name="T49" fmla="*/ 541 h 542"/>
                    <a:gd name="T50" fmla="*/ 417 w 753"/>
                    <a:gd name="T51" fmla="*/ 503 h 542"/>
                    <a:gd name="T52" fmla="*/ 347 w 753"/>
                    <a:gd name="T53" fmla="*/ 541 h 542"/>
                    <a:gd name="T54" fmla="*/ 232 w 753"/>
                    <a:gd name="T55" fmla="*/ 499 h 542"/>
                    <a:gd name="T56" fmla="*/ 237 w 753"/>
                    <a:gd name="T57" fmla="*/ 418 h 542"/>
                    <a:gd name="T58" fmla="*/ 185 w 753"/>
                    <a:gd name="T59" fmla="*/ 404 h 542"/>
                    <a:gd name="T60" fmla="*/ 147 w 753"/>
                    <a:gd name="T61" fmla="*/ 404 h 542"/>
                    <a:gd name="T62" fmla="*/ 127 w 753"/>
                    <a:gd name="T63" fmla="*/ 346 h 542"/>
                    <a:gd name="T64" fmla="*/ 161 w 753"/>
                    <a:gd name="T65" fmla="*/ 337 h 542"/>
                    <a:gd name="T66" fmla="*/ 159 w 753"/>
                    <a:gd name="T67" fmla="*/ 289 h 542"/>
                    <a:gd name="T68" fmla="*/ 62 w 753"/>
                    <a:gd name="T69" fmla="*/ 249 h 542"/>
                    <a:gd name="T70" fmla="*/ 14 w 753"/>
                    <a:gd name="T71" fmla="*/ 249 h 542"/>
                    <a:gd name="T72" fmla="*/ 0 w 753"/>
                    <a:gd name="T73" fmla="*/ 207 h 5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53" h="542">
                      <a:moveTo>
                        <a:pt x="0" y="207"/>
                      </a:moveTo>
                      <a:lnTo>
                        <a:pt x="34" y="211"/>
                      </a:lnTo>
                      <a:lnTo>
                        <a:pt x="67" y="178"/>
                      </a:lnTo>
                      <a:lnTo>
                        <a:pt x="80" y="187"/>
                      </a:lnTo>
                      <a:lnTo>
                        <a:pt x="147" y="215"/>
                      </a:lnTo>
                      <a:lnTo>
                        <a:pt x="159" y="207"/>
                      </a:lnTo>
                      <a:lnTo>
                        <a:pt x="161" y="187"/>
                      </a:lnTo>
                      <a:lnTo>
                        <a:pt x="175" y="173"/>
                      </a:lnTo>
                      <a:lnTo>
                        <a:pt x="269" y="112"/>
                      </a:lnTo>
                      <a:lnTo>
                        <a:pt x="284" y="133"/>
                      </a:lnTo>
                      <a:lnTo>
                        <a:pt x="343" y="148"/>
                      </a:lnTo>
                      <a:lnTo>
                        <a:pt x="373" y="107"/>
                      </a:lnTo>
                      <a:lnTo>
                        <a:pt x="387" y="117"/>
                      </a:lnTo>
                      <a:lnTo>
                        <a:pt x="410" y="117"/>
                      </a:lnTo>
                      <a:lnTo>
                        <a:pt x="410" y="105"/>
                      </a:lnTo>
                      <a:lnTo>
                        <a:pt x="438" y="95"/>
                      </a:lnTo>
                      <a:lnTo>
                        <a:pt x="438" y="86"/>
                      </a:lnTo>
                      <a:lnTo>
                        <a:pt x="450" y="73"/>
                      </a:lnTo>
                      <a:lnTo>
                        <a:pt x="458" y="75"/>
                      </a:lnTo>
                      <a:lnTo>
                        <a:pt x="489" y="46"/>
                      </a:lnTo>
                      <a:lnTo>
                        <a:pt x="513" y="52"/>
                      </a:lnTo>
                      <a:lnTo>
                        <a:pt x="537" y="19"/>
                      </a:lnTo>
                      <a:lnTo>
                        <a:pt x="550" y="46"/>
                      </a:lnTo>
                      <a:lnTo>
                        <a:pt x="557" y="44"/>
                      </a:lnTo>
                      <a:lnTo>
                        <a:pt x="596" y="7"/>
                      </a:lnTo>
                      <a:lnTo>
                        <a:pt x="606" y="9"/>
                      </a:lnTo>
                      <a:lnTo>
                        <a:pt x="624" y="0"/>
                      </a:lnTo>
                      <a:lnTo>
                        <a:pt x="656" y="9"/>
                      </a:lnTo>
                      <a:lnTo>
                        <a:pt x="656" y="44"/>
                      </a:lnTo>
                      <a:lnTo>
                        <a:pt x="681" y="47"/>
                      </a:lnTo>
                      <a:lnTo>
                        <a:pt x="672" y="82"/>
                      </a:lnTo>
                      <a:lnTo>
                        <a:pt x="651" y="119"/>
                      </a:lnTo>
                      <a:lnTo>
                        <a:pt x="640" y="151"/>
                      </a:lnTo>
                      <a:lnTo>
                        <a:pt x="651" y="151"/>
                      </a:lnTo>
                      <a:lnTo>
                        <a:pt x="678" y="127"/>
                      </a:lnTo>
                      <a:lnTo>
                        <a:pt x="700" y="176"/>
                      </a:lnTo>
                      <a:lnTo>
                        <a:pt x="717" y="164"/>
                      </a:lnTo>
                      <a:lnTo>
                        <a:pt x="736" y="164"/>
                      </a:lnTo>
                      <a:lnTo>
                        <a:pt x="752" y="213"/>
                      </a:lnTo>
                      <a:lnTo>
                        <a:pt x="736" y="231"/>
                      </a:lnTo>
                      <a:lnTo>
                        <a:pt x="738" y="254"/>
                      </a:lnTo>
                      <a:lnTo>
                        <a:pt x="694" y="308"/>
                      </a:lnTo>
                      <a:lnTo>
                        <a:pt x="696" y="369"/>
                      </a:lnTo>
                      <a:lnTo>
                        <a:pt x="640" y="413"/>
                      </a:lnTo>
                      <a:lnTo>
                        <a:pt x="635" y="449"/>
                      </a:lnTo>
                      <a:lnTo>
                        <a:pt x="603" y="465"/>
                      </a:lnTo>
                      <a:lnTo>
                        <a:pt x="606" y="484"/>
                      </a:lnTo>
                      <a:lnTo>
                        <a:pt x="574" y="493"/>
                      </a:lnTo>
                      <a:lnTo>
                        <a:pt x="550" y="533"/>
                      </a:lnTo>
                      <a:lnTo>
                        <a:pt x="485" y="541"/>
                      </a:lnTo>
                      <a:lnTo>
                        <a:pt x="450" y="517"/>
                      </a:lnTo>
                      <a:lnTo>
                        <a:pt x="417" y="503"/>
                      </a:lnTo>
                      <a:lnTo>
                        <a:pt x="382" y="538"/>
                      </a:lnTo>
                      <a:lnTo>
                        <a:pt x="347" y="541"/>
                      </a:lnTo>
                      <a:lnTo>
                        <a:pt x="311" y="541"/>
                      </a:lnTo>
                      <a:lnTo>
                        <a:pt x="232" y="499"/>
                      </a:lnTo>
                      <a:lnTo>
                        <a:pt x="220" y="460"/>
                      </a:lnTo>
                      <a:lnTo>
                        <a:pt x="237" y="418"/>
                      </a:lnTo>
                      <a:lnTo>
                        <a:pt x="215" y="404"/>
                      </a:lnTo>
                      <a:lnTo>
                        <a:pt x="185" y="404"/>
                      </a:lnTo>
                      <a:lnTo>
                        <a:pt x="179" y="394"/>
                      </a:lnTo>
                      <a:lnTo>
                        <a:pt x="147" y="404"/>
                      </a:lnTo>
                      <a:lnTo>
                        <a:pt x="115" y="381"/>
                      </a:lnTo>
                      <a:lnTo>
                        <a:pt x="127" y="346"/>
                      </a:lnTo>
                      <a:lnTo>
                        <a:pt x="152" y="345"/>
                      </a:lnTo>
                      <a:lnTo>
                        <a:pt x="161" y="337"/>
                      </a:lnTo>
                      <a:lnTo>
                        <a:pt x="171" y="305"/>
                      </a:lnTo>
                      <a:lnTo>
                        <a:pt x="159" y="289"/>
                      </a:lnTo>
                      <a:lnTo>
                        <a:pt x="75" y="272"/>
                      </a:lnTo>
                      <a:lnTo>
                        <a:pt x="62" y="249"/>
                      </a:lnTo>
                      <a:lnTo>
                        <a:pt x="39" y="249"/>
                      </a:lnTo>
                      <a:lnTo>
                        <a:pt x="14" y="249"/>
                      </a:lnTo>
                      <a:lnTo>
                        <a:pt x="0" y="223"/>
                      </a:lnTo>
                      <a:lnTo>
                        <a:pt x="0" y="207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7" name="Freeform 25"/>
                <p:cNvSpPr/>
                <p:nvPr/>
              </p:nvSpPr>
              <p:spPr bwMode="auto">
                <a:xfrm>
                  <a:off x="4523773" y="4668936"/>
                  <a:ext cx="569912" cy="622300"/>
                </a:xfrm>
                <a:custGeom>
                  <a:avLst/>
                  <a:gdLst>
                    <a:gd name="T0" fmla="*/ 446 w 521"/>
                    <a:gd name="T1" fmla="*/ 70 h 582"/>
                    <a:gd name="T2" fmla="*/ 435 w 521"/>
                    <a:gd name="T3" fmla="*/ 21 h 582"/>
                    <a:gd name="T4" fmla="*/ 399 w 521"/>
                    <a:gd name="T5" fmla="*/ 28 h 582"/>
                    <a:gd name="T6" fmla="*/ 371 w 521"/>
                    <a:gd name="T7" fmla="*/ 46 h 582"/>
                    <a:gd name="T8" fmla="*/ 343 w 521"/>
                    <a:gd name="T9" fmla="*/ 26 h 582"/>
                    <a:gd name="T10" fmla="*/ 295 w 521"/>
                    <a:gd name="T11" fmla="*/ 33 h 582"/>
                    <a:gd name="T12" fmla="*/ 141 w 521"/>
                    <a:gd name="T13" fmla="*/ 0 h 582"/>
                    <a:gd name="T14" fmla="*/ 151 w 521"/>
                    <a:gd name="T15" fmla="*/ 39 h 582"/>
                    <a:gd name="T16" fmla="*/ 82 w 521"/>
                    <a:gd name="T17" fmla="*/ 39 h 582"/>
                    <a:gd name="T18" fmla="*/ 25 w 521"/>
                    <a:gd name="T19" fmla="*/ 110 h 582"/>
                    <a:gd name="T20" fmla="*/ 49 w 521"/>
                    <a:gd name="T21" fmla="*/ 277 h 582"/>
                    <a:gd name="T22" fmla="*/ 4 w 521"/>
                    <a:gd name="T23" fmla="*/ 338 h 582"/>
                    <a:gd name="T24" fmla="*/ 63 w 521"/>
                    <a:gd name="T25" fmla="*/ 345 h 582"/>
                    <a:gd name="T26" fmla="*/ 76 w 521"/>
                    <a:gd name="T27" fmla="*/ 451 h 582"/>
                    <a:gd name="T28" fmla="*/ 124 w 521"/>
                    <a:gd name="T29" fmla="*/ 423 h 582"/>
                    <a:gd name="T30" fmla="*/ 144 w 521"/>
                    <a:gd name="T31" fmla="*/ 447 h 582"/>
                    <a:gd name="T32" fmla="*/ 194 w 521"/>
                    <a:gd name="T33" fmla="*/ 414 h 582"/>
                    <a:gd name="T34" fmla="*/ 242 w 521"/>
                    <a:gd name="T35" fmla="*/ 414 h 582"/>
                    <a:gd name="T36" fmla="*/ 267 w 521"/>
                    <a:gd name="T37" fmla="*/ 452 h 582"/>
                    <a:gd name="T38" fmla="*/ 237 w 521"/>
                    <a:gd name="T39" fmla="*/ 524 h 582"/>
                    <a:gd name="T40" fmla="*/ 237 w 521"/>
                    <a:gd name="T41" fmla="*/ 555 h 582"/>
                    <a:gd name="T42" fmla="*/ 288 w 521"/>
                    <a:gd name="T43" fmla="*/ 581 h 582"/>
                    <a:gd name="T44" fmla="*/ 323 w 521"/>
                    <a:gd name="T45" fmla="*/ 568 h 582"/>
                    <a:gd name="T46" fmla="*/ 343 w 521"/>
                    <a:gd name="T47" fmla="*/ 524 h 582"/>
                    <a:gd name="T48" fmla="*/ 378 w 521"/>
                    <a:gd name="T49" fmla="*/ 517 h 582"/>
                    <a:gd name="T50" fmla="*/ 426 w 521"/>
                    <a:gd name="T51" fmla="*/ 522 h 582"/>
                    <a:gd name="T52" fmla="*/ 419 w 521"/>
                    <a:gd name="T53" fmla="*/ 493 h 582"/>
                    <a:gd name="T54" fmla="*/ 492 w 521"/>
                    <a:gd name="T55" fmla="*/ 482 h 582"/>
                    <a:gd name="T56" fmla="*/ 509 w 521"/>
                    <a:gd name="T57" fmla="*/ 447 h 582"/>
                    <a:gd name="T58" fmla="*/ 517 w 521"/>
                    <a:gd name="T59" fmla="*/ 350 h 582"/>
                    <a:gd name="T60" fmla="*/ 485 w 521"/>
                    <a:gd name="T61" fmla="*/ 303 h 582"/>
                    <a:gd name="T62" fmla="*/ 476 w 521"/>
                    <a:gd name="T63" fmla="*/ 264 h 582"/>
                    <a:gd name="T64" fmla="*/ 458 w 521"/>
                    <a:gd name="T65" fmla="*/ 260 h 582"/>
                    <a:gd name="T66" fmla="*/ 485 w 521"/>
                    <a:gd name="T67" fmla="*/ 190 h 582"/>
                    <a:gd name="T68" fmla="*/ 497 w 521"/>
                    <a:gd name="T69" fmla="*/ 133 h 5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21" h="582">
                      <a:moveTo>
                        <a:pt x="468" y="75"/>
                      </a:moveTo>
                      <a:lnTo>
                        <a:pt x="446" y="70"/>
                      </a:lnTo>
                      <a:lnTo>
                        <a:pt x="435" y="55"/>
                      </a:lnTo>
                      <a:lnTo>
                        <a:pt x="435" y="21"/>
                      </a:lnTo>
                      <a:lnTo>
                        <a:pt x="423" y="4"/>
                      </a:lnTo>
                      <a:lnTo>
                        <a:pt x="399" y="28"/>
                      </a:lnTo>
                      <a:lnTo>
                        <a:pt x="387" y="46"/>
                      </a:lnTo>
                      <a:lnTo>
                        <a:pt x="371" y="46"/>
                      </a:lnTo>
                      <a:lnTo>
                        <a:pt x="366" y="19"/>
                      </a:lnTo>
                      <a:lnTo>
                        <a:pt x="343" y="26"/>
                      </a:lnTo>
                      <a:lnTo>
                        <a:pt x="313" y="46"/>
                      </a:lnTo>
                      <a:lnTo>
                        <a:pt x="295" y="33"/>
                      </a:lnTo>
                      <a:lnTo>
                        <a:pt x="254" y="7"/>
                      </a:lnTo>
                      <a:lnTo>
                        <a:pt x="141" y="0"/>
                      </a:lnTo>
                      <a:lnTo>
                        <a:pt x="129" y="12"/>
                      </a:lnTo>
                      <a:lnTo>
                        <a:pt x="151" y="39"/>
                      </a:lnTo>
                      <a:lnTo>
                        <a:pt x="124" y="55"/>
                      </a:lnTo>
                      <a:lnTo>
                        <a:pt x="82" y="39"/>
                      </a:lnTo>
                      <a:lnTo>
                        <a:pt x="39" y="75"/>
                      </a:lnTo>
                      <a:lnTo>
                        <a:pt x="25" y="110"/>
                      </a:lnTo>
                      <a:lnTo>
                        <a:pt x="27" y="190"/>
                      </a:lnTo>
                      <a:lnTo>
                        <a:pt x="49" y="277"/>
                      </a:lnTo>
                      <a:lnTo>
                        <a:pt x="0" y="331"/>
                      </a:lnTo>
                      <a:lnTo>
                        <a:pt x="4" y="338"/>
                      </a:lnTo>
                      <a:lnTo>
                        <a:pt x="49" y="326"/>
                      </a:lnTo>
                      <a:lnTo>
                        <a:pt x="63" y="345"/>
                      </a:lnTo>
                      <a:lnTo>
                        <a:pt x="50" y="406"/>
                      </a:lnTo>
                      <a:lnTo>
                        <a:pt x="76" y="451"/>
                      </a:lnTo>
                      <a:lnTo>
                        <a:pt x="100" y="457"/>
                      </a:lnTo>
                      <a:lnTo>
                        <a:pt x="124" y="423"/>
                      </a:lnTo>
                      <a:lnTo>
                        <a:pt x="136" y="451"/>
                      </a:lnTo>
                      <a:lnTo>
                        <a:pt x="144" y="447"/>
                      </a:lnTo>
                      <a:lnTo>
                        <a:pt x="183" y="411"/>
                      </a:lnTo>
                      <a:lnTo>
                        <a:pt x="194" y="414"/>
                      </a:lnTo>
                      <a:lnTo>
                        <a:pt x="212" y="404"/>
                      </a:lnTo>
                      <a:lnTo>
                        <a:pt x="242" y="414"/>
                      </a:lnTo>
                      <a:lnTo>
                        <a:pt x="242" y="447"/>
                      </a:lnTo>
                      <a:lnTo>
                        <a:pt x="267" y="452"/>
                      </a:lnTo>
                      <a:lnTo>
                        <a:pt x="259" y="487"/>
                      </a:lnTo>
                      <a:lnTo>
                        <a:pt x="237" y="524"/>
                      </a:lnTo>
                      <a:lnTo>
                        <a:pt x="226" y="555"/>
                      </a:lnTo>
                      <a:lnTo>
                        <a:pt x="237" y="555"/>
                      </a:lnTo>
                      <a:lnTo>
                        <a:pt x="265" y="531"/>
                      </a:lnTo>
                      <a:lnTo>
                        <a:pt x="288" y="581"/>
                      </a:lnTo>
                      <a:lnTo>
                        <a:pt x="303" y="568"/>
                      </a:lnTo>
                      <a:lnTo>
                        <a:pt x="323" y="568"/>
                      </a:lnTo>
                      <a:lnTo>
                        <a:pt x="343" y="553"/>
                      </a:lnTo>
                      <a:lnTo>
                        <a:pt x="343" y="524"/>
                      </a:lnTo>
                      <a:lnTo>
                        <a:pt x="353" y="514"/>
                      </a:lnTo>
                      <a:lnTo>
                        <a:pt x="378" y="517"/>
                      </a:lnTo>
                      <a:lnTo>
                        <a:pt x="419" y="536"/>
                      </a:lnTo>
                      <a:lnTo>
                        <a:pt x="426" y="522"/>
                      </a:lnTo>
                      <a:lnTo>
                        <a:pt x="416" y="505"/>
                      </a:lnTo>
                      <a:lnTo>
                        <a:pt x="419" y="493"/>
                      </a:lnTo>
                      <a:lnTo>
                        <a:pt x="446" y="470"/>
                      </a:lnTo>
                      <a:lnTo>
                        <a:pt x="492" y="482"/>
                      </a:lnTo>
                      <a:lnTo>
                        <a:pt x="520" y="465"/>
                      </a:lnTo>
                      <a:lnTo>
                        <a:pt x="509" y="447"/>
                      </a:lnTo>
                      <a:lnTo>
                        <a:pt x="520" y="409"/>
                      </a:lnTo>
                      <a:lnTo>
                        <a:pt x="517" y="350"/>
                      </a:lnTo>
                      <a:lnTo>
                        <a:pt x="499" y="343"/>
                      </a:lnTo>
                      <a:lnTo>
                        <a:pt x="485" y="303"/>
                      </a:lnTo>
                      <a:lnTo>
                        <a:pt x="485" y="268"/>
                      </a:lnTo>
                      <a:lnTo>
                        <a:pt x="476" y="264"/>
                      </a:lnTo>
                      <a:lnTo>
                        <a:pt x="465" y="268"/>
                      </a:lnTo>
                      <a:lnTo>
                        <a:pt x="458" y="260"/>
                      </a:lnTo>
                      <a:lnTo>
                        <a:pt x="463" y="208"/>
                      </a:lnTo>
                      <a:lnTo>
                        <a:pt x="485" y="190"/>
                      </a:lnTo>
                      <a:lnTo>
                        <a:pt x="499" y="160"/>
                      </a:lnTo>
                      <a:lnTo>
                        <a:pt x="497" y="133"/>
                      </a:lnTo>
                      <a:lnTo>
                        <a:pt x="468" y="75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8" name="Freeform 26"/>
                <p:cNvSpPr/>
                <p:nvPr/>
              </p:nvSpPr>
              <p:spPr bwMode="auto">
                <a:xfrm>
                  <a:off x="4457098" y="4300636"/>
                  <a:ext cx="801687" cy="490538"/>
                </a:xfrm>
                <a:custGeom>
                  <a:avLst/>
                  <a:gdLst>
                    <a:gd name="T0" fmla="*/ 99 w 733"/>
                    <a:gd name="T1" fmla="*/ 420 h 456"/>
                    <a:gd name="T2" fmla="*/ 184 w 733"/>
                    <a:gd name="T3" fmla="*/ 400 h 456"/>
                    <a:gd name="T4" fmla="*/ 189 w 733"/>
                    <a:gd name="T5" fmla="*/ 356 h 456"/>
                    <a:gd name="T6" fmla="*/ 315 w 733"/>
                    <a:gd name="T7" fmla="*/ 351 h 456"/>
                    <a:gd name="T8" fmla="*/ 375 w 733"/>
                    <a:gd name="T9" fmla="*/ 391 h 456"/>
                    <a:gd name="T10" fmla="*/ 427 w 733"/>
                    <a:gd name="T11" fmla="*/ 363 h 456"/>
                    <a:gd name="T12" fmla="*/ 448 w 733"/>
                    <a:gd name="T13" fmla="*/ 391 h 456"/>
                    <a:gd name="T14" fmla="*/ 486 w 733"/>
                    <a:gd name="T15" fmla="*/ 349 h 456"/>
                    <a:gd name="T16" fmla="*/ 498 w 733"/>
                    <a:gd name="T17" fmla="*/ 400 h 456"/>
                    <a:gd name="T18" fmla="*/ 530 w 733"/>
                    <a:gd name="T19" fmla="*/ 420 h 456"/>
                    <a:gd name="T20" fmla="*/ 591 w 733"/>
                    <a:gd name="T21" fmla="*/ 384 h 456"/>
                    <a:gd name="T22" fmla="*/ 692 w 733"/>
                    <a:gd name="T23" fmla="*/ 322 h 456"/>
                    <a:gd name="T24" fmla="*/ 684 w 733"/>
                    <a:gd name="T25" fmla="*/ 222 h 456"/>
                    <a:gd name="T26" fmla="*/ 693 w 733"/>
                    <a:gd name="T27" fmla="*/ 187 h 456"/>
                    <a:gd name="T28" fmla="*/ 628 w 733"/>
                    <a:gd name="T29" fmla="*/ 153 h 456"/>
                    <a:gd name="T30" fmla="*/ 582 w 733"/>
                    <a:gd name="T31" fmla="*/ 153 h 456"/>
                    <a:gd name="T32" fmla="*/ 513 w 733"/>
                    <a:gd name="T33" fmla="*/ 128 h 456"/>
                    <a:gd name="T34" fmla="*/ 476 w 733"/>
                    <a:gd name="T35" fmla="*/ 91 h 456"/>
                    <a:gd name="T36" fmla="*/ 439 w 733"/>
                    <a:gd name="T37" fmla="*/ 85 h 456"/>
                    <a:gd name="T38" fmla="*/ 358 w 733"/>
                    <a:gd name="T39" fmla="*/ 85 h 456"/>
                    <a:gd name="T40" fmla="*/ 210 w 733"/>
                    <a:gd name="T41" fmla="*/ 0 h 456"/>
                    <a:gd name="T42" fmla="*/ 180 w 733"/>
                    <a:gd name="T43" fmla="*/ 10 h 456"/>
                    <a:gd name="T44" fmla="*/ 87 w 733"/>
                    <a:gd name="T45" fmla="*/ 10 h 456"/>
                    <a:gd name="T46" fmla="*/ 99 w 733"/>
                    <a:gd name="T47" fmla="*/ 42 h 456"/>
                    <a:gd name="T48" fmla="*/ 142 w 733"/>
                    <a:gd name="T49" fmla="*/ 52 h 456"/>
                    <a:gd name="T50" fmla="*/ 94 w 733"/>
                    <a:gd name="T51" fmla="*/ 85 h 456"/>
                    <a:gd name="T52" fmla="*/ 94 w 733"/>
                    <a:gd name="T53" fmla="*/ 123 h 456"/>
                    <a:gd name="T54" fmla="*/ 122 w 733"/>
                    <a:gd name="T55" fmla="*/ 164 h 456"/>
                    <a:gd name="T56" fmla="*/ 154 w 733"/>
                    <a:gd name="T57" fmla="*/ 249 h 456"/>
                    <a:gd name="T58" fmla="*/ 133 w 733"/>
                    <a:gd name="T59" fmla="*/ 264 h 456"/>
                    <a:gd name="T60" fmla="*/ 19 w 733"/>
                    <a:gd name="T61" fmla="*/ 308 h 456"/>
                    <a:gd name="T62" fmla="*/ 14 w 733"/>
                    <a:gd name="T63" fmla="*/ 346 h 456"/>
                    <a:gd name="T64" fmla="*/ 36 w 733"/>
                    <a:gd name="T65" fmla="*/ 393 h 4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33" h="456">
                      <a:moveTo>
                        <a:pt x="85" y="455"/>
                      </a:moveTo>
                      <a:lnTo>
                        <a:pt x="99" y="420"/>
                      </a:lnTo>
                      <a:lnTo>
                        <a:pt x="144" y="384"/>
                      </a:lnTo>
                      <a:lnTo>
                        <a:pt x="184" y="400"/>
                      </a:lnTo>
                      <a:lnTo>
                        <a:pt x="212" y="384"/>
                      </a:lnTo>
                      <a:lnTo>
                        <a:pt x="189" y="356"/>
                      </a:lnTo>
                      <a:lnTo>
                        <a:pt x="202" y="344"/>
                      </a:lnTo>
                      <a:lnTo>
                        <a:pt x="315" y="351"/>
                      </a:lnTo>
                      <a:lnTo>
                        <a:pt x="356" y="378"/>
                      </a:lnTo>
                      <a:lnTo>
                        <a:pt x="375" y="391"/>
                      </a:lnTo>
                      <a:lnTo>
                        <a:pt x="405" y="370"/>
                      </a:lnTo>
                      <a:lnTo>
                        <a:pt x="427" y="363"/>
                      </a:lnTo>
                      <a:lnTo>
                        <a:pt x="432" y="391"/>
                      </a:lnTo>
                      <a:lnTo>
                        <a:pt x="448" y="391"/>
                      </a:lnTo>
                      <a:lnTo>
                        <a:pt x="462" y="373"/>
                      </a:lnTo>
                      <a:lnTo>
                        <a:pt x="486" y="349"/>
                      </a:lnTo>
                      <a:lnTo>
                        <a:pt x="498" y="366"/>
                      </a:lnTo>
                      <a:lnTo>
                        <a:pt x="498" y="400"/>
                      </a:lnTo>
                      <a:lnTo>
                        <a:pt x="508" y="416"/>
                      </a:lnTo>
                      <a:lnTo>
                        <a:pt x="530" y="420"/>
                      </a:lnTo>
                      <a:lnTo>
                        <a:pt x="554" y="396"/>
                      </a:lnTo>
                      <a:lnTo>
                        <a:pt x="591" y="384"/>
                      </a:lnTo>
                      <a:lnTo>
                        <a:pt x="661" y="320"/>
                      </a:lnTo>
                      <a:lnTo>
                        <a:pt x="692" y="322"/>
                      </a:lnTo>
                      <a:lnTo>
                        <a:pt x="732" y="310"/>
                      </a:lnTo>
                      <a:lnTo>
                        <a:pt x="684" y="222"/>
                      </a:lnTo>
                      <a:lnTo>
                        <a:pt x="699" y="195"/>
                      </a:lnTo>
                      <a:lnTo>
                        <a:pt x="693" y="187"/>
                      </a:lnTo>
                      <a:lnTo>
                        <a:pt x="670" y="178"/>
                      </a:lnTo>
                      <a:lnTo>
                        <a:pt x="628" y="153"/>
                      </a:lnTo>
                      <a:lnTo>
                        <a:pt x="608" y="141"/>
                      </a:lnTo>
                      <a:lnTo>
                        <a:pt x="582" y="153"/>
                      </a:lnTo>
                      <a:lnTo>
                        <a:pt x="552" y="128"/>
                      </a:lnTo>
                      <a:lnTo>
                        <a:pt x="513" y="128"/>
                      </a:lnTo>
                      <a:lnTo>
                        <a:pt x="483" y="114"/>
                      </a:lnTo>
                      <a:lnTo>
                        <a:pt x="476" y="91"/>
                      </a:lnTo>
                      <a:lnTo>
                        <a:pt x="462" y="73"/>
                      </a:lnTo>
                      <a:lnTo>
                        <a:pt x="439" y="85"/>
                      </a:lnTo>
                      <a:lnTo>
                        <a:pt x="420" y="78"/>
                      </a:lnTo>
                      <a:lnTo>
                        <a:pt x="358" y="85"/>
                      </a:lnTo>
                      <a:lnTo>
                        <a:pt x="292" y="70"/>
                      </a:lnTo>
                      <a:lnTo>
                        <a:pt x="210" y="0"/>
                      </a:lnTo>
                      <a:lnTo>
                        <a:pt x="188" y="16"/>
                      </a:lnTo>
                      <a:lnTo>
                        <a:pt x="180" y="10"/>
                      </a:lnTo>
                      <a:lnTo>
                        <a:pt x="162" y="10"/>
                      </a:lnTo>
                      <a:lnTo>
                        <a:pt x="87" y="10"/>
                      </a:lnTo>
                      <a:lnTo>
                        <a:pt x="78" y="20"/>
                      </a:lnTo>
                      <a:lnTo>
                        <a:pt x="99" y="42"/>
                      </a:lnTo>
                      <a:lnTo>
                        <a:pt x="122" y="46"/>
                      </a:lnTo>
                      <a:lnTo>
                        <a:pt x="142" y="52"/>
                      </a:lnTo>
                      <a:lnTo>
                        <a:pt x="133" y="68"/>
                      </a:lnTo>
                      <a:lnTo>
                        <a:pt x="94" y="85"/>
                      </a:lnTo>
                      <a:lnTo>
                        <a:pt x="87" y="114"/>
                      </a:lnTo>
                      <a:lnTo>
                        <a:pt x="94" y="123"/>
                      </a:lnTo>
                      <a:lnTo>
                        <a:pt x="99" y="160"/>
                      </a:lnTo>
                      <a:lnTo>
                        <a:pt x="122" y="164"/>
                      </a:lnTo>
                      <a:lnTo>
                        <a:pt x="144" y="192"/>
                      </a:lnTo>
                      <a:lnTo>
                        <a:pt x="154" y="249"/>
                      </a:lnTo>
                      <a:lnTo>
                        <a:pt x="147" y="267"/>
                      </a:lnTo>
                      <a:lnTo>
                        <a:pt x="133" y="264"/>
                      </a:lnTo>
                      <a:lnTo>
                        <a:pt x="90" y="295"/>
                      </a:lnTo>
                      <a:lnTo>
                        <a:pt x="19" y="308"/>
                      </a:lnTo>
                      <a:lnTo>
                        <a:pt x="0" y="327"/>
                      </a:lnTo>
                      <a:lnTo>
                        <a:pt x="14" y="346"/>
                      </a:lnTo>
                      <a:lnTo>
                        <a:pt x="16" y="388"/>
                      </a:lnTo>
                      <a:lnTo>
                        <a:pt x="36" y="393"/>
                      </a:lnTo>
                      <a:lnTo>
                        <a:pt x="85" y="455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9" name="Freeform 27"/>
                <p:cNvSpPr/>
                <p:nvPr/>
              </p:nvSpPr>
              <p:spPr bwMode="auto">
                <a:xfrm>
                  <a:off x="4565048" y="5851624"/>
                  <a:ext cx="258762" cy="231775"/>
                </a:xfrm>
                <a:custGeom>
                  <a:avLst/>
                  <a:gdLst>
                    <a:gd name="T0" fmla="*/ 237 w 238"/>
                    <a:gd name="T1" fmla="*/ 36 h 215"/>
                    <a:gd name="T2" fmla="*/ 192 w 238"/>
                    <a:gd name="T3" fmla="*/ 110 h 215"/>
                    <a:gd name="T4" fmla="*/ 192 w 238"/>
                    <a:gd name="T5" fmla="*/ 144 h 215"/>
                    <a:gd name="T6" fmla="*/ 105 w 238"/>
                    <a:gd name="T7" fmla="*/ 214 h 215"/>
                    <a:gd name="T8" fmla="*/ 18 w 238"/>
                    <a:gd name="T9" fmla="*/ 182 h 215"/>
                    <a:gd name="T10" fmla="*/ 0 w 238"/>
                    <a:gd name="T11" fmla="*/ 120 h 215"/>
                    <a:gd name="T12" fmla="*/ 4 w 238"/>
                    <a:gd name="T13" fmla="*/ 90 h 215"/>
                    <a:gd name="T14" fmla="*/ 54 w 238"/>
                    <a:gd name="T15" fmla="*/ 43 h 215"/>
                    <a:gd name="T16" fmla="*/ 69 w 238"/>
                    <a:gd name="T17" fmla="*/ 28 h 215"/>
                    <a:gd name="T18" fmla="*/ 150 w 238"/>
                    <a:gd name="T19" fmla="*/ 16 h 215"/>
                    <a:gd name="T20" fmla="*/ 186 w 238"/>
                    <a:gd name="T21" fmla="*/ 12 h 215"/>
                    <a:gd name="T22" fmla="*/ 198 w 238"/>
                    <a:gd name="T23" fmla="*/ 0 h 215"/>
                    <a:gd name="T24" fmla="*/ 224 w 238"/>
                    <a:gd name="T25" fmla="*/ 4 h 215"/>
                    <a:gd name="T26" fmla="*/ 237 w 238"/>
                    <a:gd name="T27" fmla="*/ 36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38" h="215">
                      <a:moveTo>
                        <a:pt x="237" y="36"/>
                      </a:moveTo>
                      <a:lnTo>
                        <a:pt x="192" y="110"/>
                      </a:lnTo>
                      <a:lnTo>
                        <a:pt x="192" y="144"/>
                      </a:lnTo>
                      <a:lnTo>
                        <a:pt x="105" y="214"/>
                      </a:lnTo>
                      <a:lnTo>
                        <a:pt x="18" y="182"/>
                      </a:lnTo>
                      <a:lnTo>
                        <a:pt x="0" y="120"/>
                      </a:lnTo>
                      <a:lnTo>
                        <a:pt x="4" y="90"/>
                      </a:lnTo>
                      <a:lnTo>
                        <a:pt x="54" y="43"/>
                      </a:lnTo>
                      <a:lnTo>
                        <a:pt x="69" y="28"/>
                      </a:lnTo>
                      <a:lnTo>
                        <a:pt x="150" y="16"/>
                      </a:lnTo>
                      <a:lnTo>
                        <a:pt x="186" y="12"/>
                      </a:lnTo>
                      <a:lnTo>
                        <a:pt x="198" y="0"/>
                      </a:lnTo>
                      <a:lnTo>
                        <a:pt x="224" y="4"/>
                      </a:lnTo>
                      <a:lnTo>
                        <a:pt x="237" y="36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0" name="Oval 28"/>
                <p:cNvSpPr>
                  <a:spLocks noChangeArrowheads="1"/>
                </p:cNvSpPr>
                <p:nvPr/>
              </p:nvSpPr>
              <p:spPr bwMode="auto">
                <a:xfrm>
                  <a:off x="5484210" y="4368899"/>
                  <a:ext cx="66675" cy="65087"/>
                </a:xfrm>
                <a:prstGeom prst="ellipse">
                  <a:avLst/>
                </a:prstGeom>
                <a:grpFill/>
                <a:ln w="9525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52121" tIns="26060" rIns="52121" bIns="26060"/>
                <a:lstStyle/>
                <a:p>
                  <a:endParaRPr lang="zh-CN" altLang="zh-CN"/>
                </a:p>
              </p:txBody>
            </p:sp>
            <p:sp>
              <p:nvSpPr>
                <p:cNvPr id="131" name="Freeform 29"/>
                <p:cNvSpPr/>
                <p:nvPr/>
              </p:nvSpPr>
              <p:spPr bwMode="auto">
                <a:xfrm>
                  <a:off x="3017235" y="3225899"/>
                  <a:ext cx="1417638" cy="1185862"/>
                </a:xfrm>
                <a:custGeom>
                  <a:avLst/>
                  <a:gdLst>
                    <a:gd name="T0" fmla="*/ 0 w 1299"/>
                    <a:gd name="T1" fmla="*/ 207 h 1107"/>
                    <a:gd name="T2" fmla="*/ 49 w 1299"/>
                    <a:gd name="T3" fmla="*/ 157 h 1107"/>
                    <a:gd name="T4" fmla="*/ 200 w 1299"/>
                    <a:gd name="T5" fmla="*/ 71 h 1107"/>
                    <a:gd name="T6" fmla="*/ 237 w 1299"/>
                    <a:gd name="T7" fmla="*/ 19 h 1107"/>
                    <a:gd name="T8" fmla="*/ 269 w 1299"/>
                    <a:gd name="T9" fmla="*/ 2 h 1107"/>
                    <a:gd name="T10" fmla="*/ 327 w 1299"/>
                    <a:gd name="T11" fmla="*/ 39 h 1107"/>
                    <a:gd name="T12" fmla="*/ 332 w 1299"/>
                    <a:gd name="T13" fmla="*/ 149 h 1107"/>
                    <a:gd name="T14" fmla="*/ 412 w 1299"/>
                    <a:gd name="T15" fmla="*/ 244 h 1107"/>
                    <a:gd name="T16" fmla="*/ 542 w 1299"/>
                    <a:gd name="T17" fmla="*/ 212 h 1107"/>
                    <a:gd name="T18" fmla="*/ 577 w 1299"/>
                    <a:gd name="T19" fmla="*/ 239 h 1107"/>
                    <a:gd name="T20" fmla="*/ 519 w 1299"/>
                    <a:gd name="T21" fmla="*/ 299 h 1107"/>
                    <a:gd name="T22" fmla="*/ 580 w 1299"/>
                    <a:gd name="T23" fmla="*/ 362 h 1107"/>
                    <a:gd name="T24" fmla="*/ 609 w 1299"/>
                    <a:gd name="T25" fmla="*/ 371 h 1107"/>
                    <a:gd name="T26" fmla="*/ 639 w 1299"/>
                    <a:gd name="T27" fmla="*/ 417 h 1107"/>
                    <a:gd name="T28" fmla="*/ 756 w 1299"/>
                    <a:gd name="T29" fmla="*/ 419 h 1107"/>
                    <a:gd name="T30" fmla="*/ 868 w 1299"/>
                    <a:gd name="T31" fmla="*/ 374 h 1107"/>
                    <a:gd name="T32" fmla="*/ 879 w 1299"/>
                    <a:gd name="T33" fmla="*/ 446 h 1107"/>
                    <a:gd name="T34" fmla="*/ 849 w 1299"/>
                    <a:gd name="T35" fmla="*/ 485 h 1107"/>
                    <a:gd name="T36" fmla="*/ 840 w 1299"/>
                    <a:gd name="T37" fmla="*/ 543 h 1107"/>
                    <a:gd name="T38" fmla="*/ 923 w 1299"/>
                    <a:gd name="T39" fmla="*/ 576 h 1107"/>
                    <a:gd name="T40" fmla="*/ 1005 w 1299"/>
                    <a:gd name="T41" fmla="*/ 719 h 1107"/>
                    <a:gd name="T42" fmla="*/ 1041 w 1299"/>
                    <a:gd name="T43" fmla="*/ 777 h 1107"/>
                    <a:gd name="T44" fmla="*/ 1083 w 1299"/>
                    <a:gd name="T45" fmla="*/ 806 h 1107"/>
                    <a:gd name="T46" fmla="*/ 1096 w 1299"/>
                    <a:gd name="T47" fmla="*/ 772 h 1107"/>
                    <a:gd name="T48" fmla="*/ 1138 w 1299"/>
                    <a:gd name="T49" fmla="*/ 724 h 1107"/>
                    <a:gd name="T50" fmla="*/ 1096 w 1299"/>
                    <a:gd name="T51" fmla="*/ 689 h 1107"/>
                    <a:gd name="T52" fmla="*/ 1120 w 1299"/>
                    <a:gd name="T53" fmla="*/ 600 h 1107"/>
                    <a:gd name="T54" fmla="*/ 1162 w 1299"/>
                    <a:gd name="T55" fmla="*/ 609 h 1107"/>
                    <a:gd name="T56" fmla="*/ 1247 w 1299"/>
                    <a:gd name="T57" fmla="*/ 662 h 1107"/>
                    <a:gd name="T58" fmla="*/ 1298 w 1299"/>
                    <a:gd name="T59" fmla="*/ 714 h 1107"/>
                    <a:gd name="T60" fmla="*/ 1288 w 1299"/>
                    <a:gd name="T61" fmla="*/ 784 h 1107"/>
                    <a:gd name="T62" fmla="*/ 1223 w 1299"/>
                    <a:gd name="T63" fmla="*/ 806 h 1107"/>
                    <a:gd name="T64" fmla="*/ 1214 w 1299"/>
                    <a:gd name="T65" fmla="*/ 824 h 1107"/>
                    <a:gd name="T66" fmla="*/ 1167 w 1299"/>
                    <a:gd name="T67" fmla="*/ 843 h 1107"/>
                    <a:gd name="T68" fmla="*/ 1113 w 1299"/>
                    <a:gd name="T69" fmla="*/ 830 h 1107"/>
                    <a:gd name="T70" fmla="*/ 1113 w 1299"/>
                    <a:gd name="T71" fmla="*/ 855 h 1107"/>
                    <a:gd name="T72" fmla="*/ 1091 w 1299"/>
                    <a:gd name="T73" fmla="*/ 892 h 1107"/>
                    <a:gd name="T74" fmla="*/ 1101 w 1299"/>
                    <a:gd name="T75" fmla="*/ 962 h 1107"/>
                    <a:gd name="T76" fmla="*/ 1106 w 1299"/>
                    <a:gd name="T77" fmla="*/ 996 h 1107"/>
                    <a:gd name="T78" fmla="*/ 1046 w 1299"/>
                    <a:gd name="T79" fmla="*/ 1008 h 1107"/>
                    <a:gd name="T80" fmla="*/ 1053 w 1299"/>
                    <a:gd name="T81" fmla="*/ 1070 h 1107"/>
                    <a:gd name="T82" fmla="*/ 1020 w 1299"/>
                    <a:gd name="T83" fmla="*/ 1095 h 1107"/>
                    <a:gd name="T84" fmla="*/ 948 w 1299"/>
                    <a:gd name="T85" fmla="*/ 1101 h 1107"/>
                    <a:gd name="T86" fmla="*/ 917 w 1299"/>
                    <a:gd name="T87" fmla="*/ 1046 h 1107"/>
                    <a:gd name="T88" fmla="*/ 881 w 1299"/>
                    <a:gd name="T89" fmla="*/ 1046 h 1107"/>
                    <a:gd name="T90" fmla="*/ 812 w 1299"/>
                    <a:gd name="T91" fmla="*/ 987 h 1107"/>
                    <a:gd name="T92" fmla="*/ 798 w 1299"/>
                    <a:gd name="T93" fmla="*/ 934 h 1107"/>
                    <a:gd name="T94" fmla="*/ 723 w 1299"/>
                    <a:gd name="T95" fmla="*/ 962 h 1107"/>
                    <a:gd name="T96" fmla="*/ 704 w 1299"/>
                    <a:gd name="T97" fmla="*/ 992 h 1107"/>
                    <a:gd name="T98" fmla="*/ 626 w 1299"/>
                    <a:gd name="T99" fmla="*/ 948 h 1107"/>
                    <a:gd name="T100" fmla="*/ 623 w 1299"/>
                    <a:gd name="T101" fmla="*/ 904 h 1107"/>
                    <a:gd name="T102" fmla="*/ 674 w 1299"/>
                    <a:gd name="T103" fmla="*/ 934 h 1107"/>
                    <a:gd name="T104" fmla="*/ 695 w 1299"/>
                    <a:gd name="T105" fmla="*/ 873 h 1107"/>
                    <a:gd name="T106" fmla="*/ 741 w 1299"/>
                    <a:gd name="T107" fmla="*/ 830 h 1107"/>
                    <a:gd name="T108" fmla="*/ 779 w 1299"/>
                    <a:gd name="T109" fmla="*/ 770 h 1107"/>
                    <a:gd name="T110" fmla="*/ 761 w 1299"/>
                    <a:gd name="T111" fmla="*/ 675 h 1107"/>
                    <a:gd name="T112" fmla="*/ 690 w 1299"/>
                    <a:gd name="T113" fmla="*/ 543 h 1107"/>
                    <a:gd name="T114" fmla="*/ 614 w 1299"/>
                    <a:gd name="T115" fmla="*/ 514 h 1107"/>
                    <a:gd name="T116" fmla="*/ 531 w 1299"/>
                    <a:gd name="T117" fmla="*/ 419 h 1107"/>
                    <a:gd name="T118" fmla="*/ 397 w 1299"/>
                    <a:gd name="T119" fmla="*/ 382 h 1107"/>
                    <a:gd name="T120" fmla="*/ 292 w 1299"/>
                    <a:gd name="T121" fmla="*/ 394 h 1107"/>
                    <a:gd name="T122" fmla="*/ 209 w 1299"/>
                    <a:gd name="T123" fmla="*/ 427 h 1107"/>
                    <a:gd name="T124" fmla="*/ 125 w 1299"/>
                    <a:gd name="T125" fmla="*/ 376 h 1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299" h="1107">
                      <a:moveTo>
                        <a:pt x="11" y="350"/>
                      </a:moveTo>
                      <a:lnTo>
                        <a:pt x="0" y="207"/>
                      </a:lnTo>
                      <a:lnTo>
                        <a:pt x="7" y="177"/>
                      </a:lnTo>
                      <a:lnTo>
                        <a:pt x="49" y="157"/>
                      </a:lnTo>
                      <a:lnTo>
                        <a:pt x="107" y="109"/>
                      </a:lnTo>
                      <a:lnTo>
                        <a:pt x="200" y="71"/>
                      </a:lnTo>
                      <a:lnTo>
                        <a:pt x="237" y="55"/>
                      </a:lnTo>
                      <a:lnTo>
                        <a:pt x="237" y="19"/>
                      </a:lnTo>
                      <a:lnTo>
                        <a:pt x="254" y="0"/>
                      </a:lnTo>
                      <a:lnTo>
                        <a:pt x="269" y="2"/>
                      </a:lnTo>
                      <a:lnTo>
                        <a:pt x="329" y="11"/>
                      </a:lnTo>
                      <a:lnTo>
                        <a:pt x="327" y="39"/>
                      </a:lnTo>
                      <a:lnTo>
                        <a:pt x="339" y="82"/>
                      </a:lnTo>
                      <a:lnTo>
                        <a:pt x="332" y="149"/>
                      </a:lnTo>
                      <a:lnTo>
                        <a:pt x="383" y="226"/>
                      </a:lnTo>
                      <a:lnTo>
                        <a:pt x="412" y="244"/>
                      </a:lnTo>
                      <a:lnTo>
                        <a:pt x="454" y="212"/>
                      </a:lnTo>
                      <a:lnTo>
                        <a:pt x="542" y="212"/>
                      </a:lnTo>
                      <a:lnTo>
                        <a:pt x="563" y="219"/>
                      </a:lnTo>
                      <a:lnTo>
                        <a:pt x="577" y="239"/>
                      </a:lnTo>
                      <a:lnTo>
                        <a:pt x="567" y="261"/>
                      </a:lnTo>
                      <a:lnTo>
                        <a:pt x="519" y="299"/>
                      </a:lnTo>
                      <a:lnTo>
                        <a:pt x="524" y="320"/>
                      </a:lnTo>
                      <a:lnTo>
                        <a:pt x="580" y="362"/>
                      </a:lnTo>
                      <a:lnTo>
                        <a:pt x="602" y="362"/>
                      </a:lnTo>
                      <a:lnTo>
                        <a:pt x="609" y="371"/>
                      </a:lnTo>
                      <a:lnTo>
                        <a:pt x="604" y="389"/>
                      </a:lnTo>
                      <a:lnTo>
                        <a:pt x="639" y="417"/>
                      </a:lnTo>
                      <a:lnTo>
                        <a:pt x="722" y="429"/>
                      </a:lnTo>
                      <a:lnTo>
                        <a:pt x="756" y="419"/>
                      </a:lnTo>
                      <a:lnTo>
                        <a:pt x="807" y="369"/>
                      </a:lnTo>
                      <a:lnTo>
                        <a:pt x="868" y="374"/>
                      </a:lnTo>
                      <a:lnTo>
                        <a:pt x="893" y="412"/>
                      </a:lnTo>
                      <a:lnTo>
                        <a:pt x="879" y="446"/>
                      </a:lnTo>
                      <a:lnTo>
                        <a:pt x="881" y="465"/>
                      </a:lnTo>
                      <a:lnTo>
                        <a:pt x="849" y="485"/>
                      </a:lnTo>
                      <a:lnTo>
                        <a:pt x="836" y="502"/>
                      </a:lnTo>
                      <a:lnTo>
                        <a:pt x="840" y="543"/>
                      </a:lnTo>
                      <a:lnTo>
                        <a:pt x="898" y="585"/>
                      </a:lnTo>
                      <a:lnTo>
                        <a:pt x="923" y="576"/>
                      </a:lnTo>
                      <a:lnTo>
                        <a:pt x="988" y="660"/>
                      </a:lnTo>
                      <a:lnTo>
                        <a:pt x="1005" y="719"/>
                      </a:lnTo>
                      <a:lnTo>
                        <a:pt x="996" y="752"/>
                      </a:lnTo>
                      <a:lnTo>
                        <a:pt x="1041" y="777"/>
                      </a:lnTo>
                      <a:lnTo>
                        <a:pt x="1041" y="794"/>
                      </a:lnTo>
                      <a:lnTo>
                        <a:pt x="1083" y="806"/>
                      </a:lnTo>
                      <a:lnTo>
                        <a:pt x="1096" y="806"/>
                      </a:lnTo>
                      <a:lnTo>
                        <a:pt x="1096" y="772"/>
                      </a:lnTo>
                      <a:lnTo>
                        <a:pt x="1128" y="765"/>
                      </a:lnTo>
                      <a:lnTo>
                        <a:pt x="1138" y="724"/>
                      </a:lnTo>
                      <a:lnTo>
                        <a:pt x="1113" y="707"/>
                      </a:lnTo>
                      <a:lnTo>
                        <a:pt x="1096" y="689"/>
                      </a:lnTo>
                      <a:lnTo>
                        <a:pt x="1103" y="612"/>
                      </a:lnTo>
                      <a:lnTo>
                        <a:pt x="1120" y="600"/>
                      </a:lnTo>
                      <a:lnTo>
                        <a:pt x="1151" y="614"/>
                      </a:lnTo>
                      <a:lnTo>
                        <a:pt x="1162" y="609"/>
                      </a:lnTo>
                      <a:lnTo>
                        <a:pt x="1170" y="623"/>
                      </a:lnTo>
                      <a:lnTo>
                        <a:pt x="1247" y="662"/>
                      </a:lnTo>
                      <a:lnTo>
                        <a:pt x="1290" y="689"/>
                      </a:lnTo>
                      <a:lnTo>
                        <a:pt x="1298" y="714"/>
                      </a:lnTo>
                      <a:lnTo>
                        <a:pt x="1275" y="747"/>
                      </a:lnTo>
                      <a:lnTo>
                        <a:pt x="1288" y="784"/>
                      </a:lnTo>
                      <a:lnTo>
                        <a:pt x="1280" y="801"/>
                      </a:lnTo>
                      <a:lnTo>
                        <a:pt x="1223" y="806"/>
                      </a:lnTo>
                      <a:lnTo>
                        <a:pt x="1211" y="812"/>
                      </a:lnTo>
                      <a:lnTo>
                        <a:pt x="1214" y="824"/>
                      </a:lnTo>
                      <a:lnTo>
                        <a:pt x="1214" y="838"/>
                      </a:lnTo>
                      <a:lnTo>
                        <a:pt x="1167" y="843"/>
                      </a:lnTo>
                      <a:lnTo>
                        <a:pt x="1143" y="830"/>
                      </a:lnTo>
                      <a:lnTo>
                        <a:pt x="1113" y="830"/>
                      </a:lnTo>
                      <a:lnTo>
                        <a:pt x="1106" y="838"/>
                      </a:lnTo>
                      <a:lnTo>
                        <a:pt x="1113" y="855"/>
                      </a:lnTo>
                      <a:lnTo>
                        <a:pt x="1096" y="873"/>
                      </a:lnTo>
                      <a:lnTo>
                        <a:pt x="1091" y="892"/>
                      </a:lnTo>
                      <a:lnTo>
                        <a:pt x="1120" y="917"/>
                      </a:lnTo>
                      <a:lnTo>
                        <a:pt x="1101" y="962"/>
                      </a:lnTo>
                      <a:lnTo>
                        <a:pt x="1108" y="983"/>
                      </a:lnTo>
                      <a:lnTo>
                        <a:pt x="1106" y="996"/>
                      </a:lnTo>
                      <a:lnTo>
                        <a:pt x="1070" y="996"/>
                      </a:lnTo>
                      <a:lnTo>
                        <a:pt x="1046" y="1008"/>
                      </a:lnTo>
                      <a:lnTo>
                        <a:pt x="1065" y="1032"/>
                      </a:lnTo>
                      <a:lnTo>
                        <a:pt x="1053" y="1070"/>
                      </a:lnTo>
                      <a:lnTo>
                        <a:pt x="1016" y="1077"/>
                      </a:lnTo>
                      <a:lnTo>
                        <a:pt x="1020" y="1095"/>
                      </a:lnTo>
                      <a:lnTo>
                        <a:pt x="1010" y="1106"/>
                      </a:lnTo>
                      <a:lnTo>
                        <a:pt x="948" y="1101"/>
                      </a:lnTo>
                      <a:lnTo>
                        <a:pt x="923" y="1084"/>
                      </a:lnTo>
                      <a:lnTo>
                        <a:pt x="917" y="1046"/>
                      </a:lnTo>
                      <a:lnTo>
                        <a:pt x="903" y="1029"/>
                      </a:lnTo>
                      <a:lnTo>
                        <a:pt x="881" y="1046"/>
                      </a:lnTo>
                      <a:lnTo>
                        <a:pt x="840" y="1008"/>
                      </a:lnTo>
                      <a:lnTo>
                        <a:pt x="812" y="987"/>
                      </a:lnTo>
                      <a:lnTo>
                        <a:pt x="807" y="958"/>
                      </a:lnTo>
                      <a:lnTo>
                        <a:pt x="798" y="934"/>
                      </a:lnTo>
                      <a:lnTo>
                        <a:pt x="782" y="934"/>
                      </a:lnTo>
                      <a:lnTo>
                        <a:pt x="723" y="962"/>
                      </a:lnTo>
                      <a:lnTo>
                        <a:pt x="726" y="992"/>
                      </a:lnTo>
                      <a:lnTo>
                        <a:pt x="704" y="992"/>
                      </a:lnTo>
                      <a:lnTo>
                        <a:pt x="666" y="953"/>
                      </a:lnTo>
                      <a:lnTo>
                        <a:pt x="626" y="948"/>
                      </a:lnTo>
                      <a:lnTo>
                        <a:pt x="611" y="927"/>
                      </a:lnTo>
                      <a:lnTo>
                        <a:pt x="623" y="904"/>
                      </a:lnTo>
                      <a:lnTo>
                        <a:pt x="646" y="924"/>
                      </a:lnTo>
                      <a:lnTo>
                        <a:pt x="674" y="934"/>
                      </a:lnTo>
                      <a:lnTo>
                        <a:pt x="695" y="915"/>
                      </a:lnTo>
                      <a:lnTo>
                        <a:pt x="695" y="873"/>
                      </a:lnTo>
                      <a:lnTo>
                        <a:pt x="722" y="850"/>
                      </a:lnTo>
                      <a:lnTo>
                        <a:pt x="741" y="830"/>
                      </a:lnTo>
                      <a:lnTo>
                        <a:pt x="731" y="806"/>
                      </a:lnTo>
                      <a:lnTo>
                        <a:pt x="779" y="770"/>
                      </a:lnTo>
                      <a:lnTo>
                        <a:pt x="786" y="707"/>
                      </a:lnTo>
                      <a:lnTo>
                        <a:pt x="761" y="675"/>
                      </a:lnTo>
                      <a:lnTo>
                        <a:pt x="750" y="623"/>
                      </a:lnTo>
                      <a:lnTo>
                        <a:pt x="690" y="543"/>
                      </a:lnTo>
                      <a:lnTo>
                        <a:pt x="658" y="554"/>
                      </a:lnTo>
                      <a:lnTo>
                        <a:pt x="614" y="514"/>
                      </a:lnTo>
                      <a:lnTo>
                        <a:pt x="554" y="477"/>
                      </a:lnTo>
                      <a:lnTo>
                        <a:pt x="531" y="419"/>
                      </a:lnTo>
                      <a:lnTo>
                        <a:pt x="483" y="436"/>
                      </a:lnTo>
                      <a:lnTo>
                        <a:pt x="397" y="382"/>
                      </a:lnTo>
                      <a:lnTo>
                        <a:pt x="355" y="404"/>
                      </a:lnTo>
                      <a:lnTo>
                        <a:pt x="292" y="394"/>
                      </a:lnTo>
                      <a:lnTo>
                        <a:pt x="242" y="424"/>
                      </a:lnTo>
                      <a:lnTo>
                        <a:pt x="209" y="427"/>
                      </a:lnTo>
                      <a:lnTo>
                        <a:pt x="159" y="397"/>
                      </a:lnTo>
                      <a:lnTo>
                        <a:pt x="125" y="376"/>
                      </a:lnTo>
                      <a:lnTo>
                        <a:pt x="11" y="350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2" name="Freeform 30"/>
                <p:cNvSpPr/>
                <p:nvPr/>
              </p:nvSpPr>
              <p:spPr bwMode="auto">
                <a:xfrm>
                  <a:off x="4158648" y="3570386"/>
                  <a:ext cx="530225" cy="908050"/>
                </a:xfrm>
                <a:custGeom>
                  <a:avLst/>
                  <a:gdLst>
                    <a:gd name="T0" fmla="*/ 401 w 482"/>
                    <a:gd name="T1" fmla="*/ 504 h 849"/>
                    <a:gd name="T2" fmla="*/ 390 w 482"/>
                    <a:gd name="T3" fmla="*/ 287 h 849"/>
                    <a:gd name="T4" fmla="*/ 424 w 482"/>
                    <a:gd name="T5" fmla="*/ 213 h 849"/>
                    <a:gd name="T6" fmla="*/ 421 w 482"/>
                    <a:gd name="T7" fmla="*/ 114 h 849"/>
                    <a:gd name="T8" fmla="*/ 441 w 482"/>
                    <a:gd name="T9" fmla="*/ 44 h 849"/>
                    <a:gd name="T10" fmla="*/ 426 w 482"/>
                    <a:gd name="T11" fmla="*/ 0 h 849"/>
                    <a:gd name="T12" fmla="*/ 353 w 482"/>
                    <a:gd name="T13" fmla="*/ 25 h 849"/>
                    <a:gd name="T14" fmla="*/ 327 w 482"/>
                    <a:gd name="T15" fmla="*/ 86 h 849"/>
                    <a:gd name="T16" fmla="*/ 299 w 482"/>
                    <a:gd name="T17" fmla="*/ 109 h 849"/>
                    <a:gd name="T18" fmla="*/ 205 w 482"/>
                    <a:gd name="T19" fmla="*/ 217 h 849"/>
                    <a:gd name="T20" fmla="*/ 136 w 482"/>
                    <a:gd name="T21" fmla="*/ 213 h 849"/>
                    <a:gd name="T22" fmla="*/ 118 w 482"/>
                    <a:gd name="T23" fmla="*/ 283 h 849"/>
                    <a:gd name="T24" fmla="*/ 205 w 482"/>
                    <a:gd name="T25" fmla="*/ 337 h 849"/>
                    <a:gd name="T26" fmla="*/ 257 w 482"/>
                    <a:gd name="T27" fmla="*/ 389 h 849"/>
                    <a:gd name="T28" fmla="*/ 247 w 482"/>
                    <a:gd name="T29" fmla="*/ 458 h 849"/>
                    <a:gd name="T30" fmla="*/ 181 w 482"/>
                    <a:gd name="T31" fmla="*/ 480 h 849"/>
                    <a:gd name="T32" fmla="*/ 171 w 482"/>
                    <a:gd name="T33" fmla="*/ 497 h 849"/>
                    <a:gd name="T34" fmla="*/ 122 w 482"/>
                    <a:gd name="T35" fmla="*/ 517 h 849"/>
                    <a:gd name="T36" fmla="*/ 68 w 482"/>
                    <a:gd name="T37" fmla="*/ 504 h 849"/>
                    <a:gd name="T38" fmla="*/ 68 w 482"/>
                    <a:gd name="T39" fmla="*/ 529 h 849"/>
                    <a:gd name="T40" fmla="*/ 45 w 482"/>
                    <a:gd name="T41" fmla="*/ 566 h 849"/>
                    <a:gd name="T42" fmla="*/ 55 w 482"/>
                    <a:gd name="T43" fmla="*/ 636 h 849"/>
                    <a:gd name="T44" fmla="*/ 60 w 482"/>
                    <a:gd name="T45" fmla="*/ 670 h 849"/>
                    <a:gd name="T46" fmla="*/ 0 w 482"/>
                    <a:gd name="T47" fmla="*/ 682 h 849"/>
                    <a:gd name="T48" fmla="*/ 7 w 482"/>
                    <a:gd name="T49" fmla="*/ 744 h 849"/>
                    <a:gd name="T50" fmla="*/ 30 w 482"/>
                    <a:gd name="T51" fmla="*/ 769 h 849"/>
                    <a:gd name="T52" fmla="*/ 113 w 482"/>
                    <a:gd name="T53" fmla="*/ 759 h 849"/>
                    <a:gd name="T54" fmla="*/ 131 w 482"/>
                    <a:gd name="T55" fmla="*/ 779 h 849"/>
                    <a:gd name="T56" fmla="*/ 213 w 482"/>
                    <a:gd name="T57" fmla="*/ 815 h 849"/>
                    <a:gd name="T58" fmla="*/ 317 w 482"/>
                    <a:gd name="T59" fmla="*/ 827 h 849"/>
                    <a:gd name="T60" fmla="*/ 367 w 482"/>
                    <a:gd name="T61" fmla="*/ 839 h 849"/>
                    <a:gd name="T62" fmla="*/ 356 w 482"/>
                    <a:gd name="T63" fmla="*/ 792 h 849"/>
                    <a:gd name="T64" fmla="*/ 401 w 482"/>
                    <a:gd name="T65" fmla="*/ 747 h 849"/>
                    <a:gd name="T66" fmla="*/ 390 w 482"/>
                    <a:gd name="T67" fmla="*/ 725 h 849"/>
                    <a:gd name="T68" fmla="*/ 346 w 482"/>
                    <a:gd name="T69" fmla="*/ 697 h 849"/>
                    <a:gd name="T70" fmla="*/ 431 w 482"/>
                    <a:gd name="T71" fmla="*/ 688 h 849"/>
                    <a:gd name="T72" fmla="*/ 458 w 482"/>
                    <a:gd name="T73" fmla="*/ 694 h 849"/>
                    <a:gd name="T74" fmla="*/ 481 w 482"/>
                    <a:gd name="T75" fmla="*/ 647 h 849"/>
                    <a:gd name="T76" fmla="*/ 412 w 482"/>
                    <a:gd name="T77" fmla="*/ 534 h 8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82" h="849">
                      <a:moveTo>
                        <a:pt x="412" y="534"/>
                      </a:moveTo>
                      <a:lnTo>
                        <a:pt x="401" y="504"/>
                      </a:lnTo>
                      <a:lnTo>
                        <a:pt x="424" y="431"/>
                      </a:lnTo>
                      <a:lnTo>
                        <a:pt x="390" y="287"/>
                      </a:lnTo>
                      <a:lnTo>
                        <a:pt x="412" y="248"/>
                      </a:lnTo>
                      <a:lnTo>
                        <a:pt x="424" y="213"/>
                      </a:lnTo>
                      <a:lnTo>
                        <a:pt x="393" y="156"/>
                      </a:lnTo>
                      <a:lnTo>
                        <a:pt x="421" y="114"/>
                      </a:lnTo>
                      <a:lnTo>
                        <a:pt x="426" y="73"/>
                      </a:lnTo>
                      <a:lnTo>
                        <a:pt x="441" y="44"/>
                      </a:lnTo>
                      <a:lnTo>
                        <a:pt x="438" y="10"/>
                      </a:lnTo>
                      <a:lnTo>
                        <a:pt x="426" y="0"/>
                      </a:lnTo>
                      <a:lnTo>
                        <a:pt x="406" y="22"/>
                      </a:lnTo>
                      <a:lnTo>
                        <a:pt x="353" y="25"/>
                      </a:lnTo>
                      <a:lnTo>
                        <a:pt x="325" y="64"/>
                      </a:lnTo>
                      <a:lnTo>
                        <a:pt x="327" y="86"/>
                      </a:lnTo>
                      <a:lnTo>
                        <a:pt x="322" y="100"/>
                      </a:lnTo>
                      <a:lnTo>
                        <a:pt x="299" y="109"/>
                      </a:lnTo>
                      <a:lnTo>
                        <a:pt x="216" y="223"/>
                      </a:lnTo>
                      <a:lnTo>
                        <a:pt x="205" y="217"/>
                      </a:lnTo>
                      <a:lnTo>
                        <a:pt x="185" y="212"/>
                      </a:lnTo>
                      <a:lnTo>
                        <a:pt x="136" y="213"/>
                      </a:lnTo>
                      <a:lnTo>
                        <a:pt x="121" y="236"/>
                      </a:lnTo>
                      <a:lnTo>
                        <a:pt x="118" y="283"/>
                      </a:lnTo>
                      <a:lnTo>
                        <a:pt x="126" y="297"/>
                      </a:lnTo>
                      <a:lnTo>
                        <a:pt x="205" y="337"/>
                      </a:lnTo>
                      <a:lnTo>
                        <a:pt x="249" y="363"/>
                      </a:lnTo>
                      <a:lnTo>
                        <a:pt x="257" y="389"/>
                      </a:lnTo>
                      <a:lnTo>
                        <a:pt x="233" y="421"/>
                      </a:lnTo>
                      <a:lnTo>
                        <a:pt x="247" y="458"/>
                      </a:lnTo>
                      <a:lnTo>
                        <a:pt x="238" y="475"/>
                      </a:lnTo>
                      <a:lnTo>
                        <a:pt x="181" y="480"/>
                      </a:lnTo>
                      <a:lnTo>
                        <a:pt x="169" y="486"/>
                      </a:lnTo>
                      <a:lnTo>
                        <a:pt x="171" y="497"/>
                      </a:lnTo>
                      <a:lnTo>
                        <a:pt x="171" y="512"/>
                      </a:lnTo>
                      <a:lnTo>
                        <a:pt x="122" y="517"/>
                      </a:lnTo>
                      <a:lnTo>
                        <a:pt x="98" y="504"/>
                      </a:lnTo>
                      <a:lnTo>
                        <a:pt x="68" y="504"/>
                      </a:lnTo>
                      <a:lnTo>
                        <a:pt x="60" y="512"/>
                      </a:lnTo>
                      <a:lnTo>
                        <a:pt x="68" y="529"/>
                      </a:lnTo>
                      <a:lnTo>
                        <a:pt x="50" y="547"/>
                      </a:lnTo>
                      <a:lnTo>
                        <a:pt x="45" y="566"/>
                      </a:lnTo>
                      <a:lnTo>
                        <a:pt x="75" y="592"/>
                      </a:lnTo>
                      <a:lnTo>
                        <a:pt x="55" y="636"/>
                      </a:lnTo>
                      <a:lnTo>
                        <a:pt x="63" y="657"/>
                      </a:lnTo>
                      <a:lnTo>
                        <a:pt x="60" y="670"/>
                      </a:lnTo>
                      <a:lnTo>
                        <a:pt x="24" y="670"/>
                      </a:lnTo>
                      <a:lnTo>
                        <a:pt x="0" y="682"/>
                      </a:lnTo>
                      <a:lnTo>
                        <a:pt x="19" y="707"/>
                      </a:lnTo>
                      <a:lnTo>
                        <a:pt x="7" y="744"/>
                      </a:lnTo>
                      <a:lnTo>
                        <a:pt x="30" y="747"/>
                      </a:lnTo>
                      <a:lnTo>
                        <a:pt x="30" y="769"/>
                      </a:lnTo>
                      <a:lnTo>
                        <a:pt x="46" y="771"/>
                      </a:lnTo>
                      <a:lnTo>
                        <a:pt x="113" y="759"/>
                      </a:lnTo>
                      <a:lnTo>
                        <a:pt x="126" y="763"/>
                      </a:lnTo>
                      <a:lnTo>
                        <a:pt x="131" y="779"/>
                      </a:lnTo>
                      <a:lnTo>
                        <a:pt x="155" y="787"/>
                      </a:lnTo>
                      <a:lnTo>
                        <a:pt x="213" y="815"/>
                      </a:lnTo>
                      <a:lnTo>
                        <a:pt x="247" y="802"/>
                      </a:lnTo>
                      <a:lnTo>
                        <a:pt x="317" y="827"/>
                      </a:lnTo>
                      <a:lnTo>
                        <a:pt x="332" y="848"/>
                      </a:lnTo>
                      <a:lnTo>
                        <a:pt x="367" y="839"/>
                      </a:lnTo>
                      <a:lnTo>
                        <a:pt x="362" y="802"/>
                      </a:lnTo>
                      <a:lnTo>
                        <a:pt x="356" y="792"/>
                      </a:lnTo>
                      <a:lnTo>
                        <a:pt x="362" y="763"/>
                      </a:lnTo>
                      <a:lnTo>
                        <a:pt x="401" y="747"/>
                      </a:lnTo>
                      <a:lnTo>
                        <a:pt x="411" y="731"/>
                      </a:lnTo>
                      <a:lnTo>
                        <a:pt x="390" y="725"/>
                      </a:lnTo>
                      <a:lnTo>
                        <a:pt x="367" y="720"/>
                      </a:lnTo>
                      <a:lnTo>
                        <a:pt x="346" y="697"/>
                      </a:lnTo>
                      <a:lnTo>
                        <a:pt x="356" y="688"/>
                      </a:lnTo>
                      <a:lnTo>
                        <a:pt x="431" y="688"/>
                      </a:lnTo>
                      <a:lnTo>
                        <a:pt x="448" y="688"/>
                      </a:lnTo>
                      <a:lnTo>
                        <a:pt x="458" y="694"/>
                      </a:lnTo>
                      <a:lnTo>
                        <a:pt x="481" y="677"/>
                      </a:lnTo>
                      <a:lnTo>
                        <a:pt x="481" y="647"/>
                      </a:lnTo>
                      <a:lnTo>
                        <a:pt x="412" y="547"/>
                      </a:lnTo>
                      <a:lnTo>
                        <a:pt x="412" y="534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" name="Freeform 31"/>
                <p:cNvSpPr/>
                <p:nvPr/>
              </p:nvSpPr>
              <p:spPr bwMode="auto">
                <a:xfrm>
                  <a:off x="5088923" y="4083149"/>
                  <a:ext cx="493712" cy="582612"/>
                </a:xfrm>
                <a:custGeom>
                  <a:avLst/>
                  <a:gdLst>
                    <a:gd name="T0" fmla="*/ 108 w 451"/>
                    <a:gd name="T1" fmla="*/ 0 h 543"/>
                    <a:gd name="T2" fmla="*/ 186 w 451"/>
                    <a:gd name="T3" fmla="*/ 46 h 543"/>
                    <a:gd name="T4" fmla="*/ 247 w 451"/>
                    <a:gd name="T5" fmla="*/ 73 h 543"/>
                    <a:gd name="T6" fmla="*/ 276 w 451"/>
                    <a:gd name="T7" fmla="*/ 77 h 543"/>
                    <a:gd name="T8" fmla="*/ 292 w 451"/>
                    <a:gd name="T9" fmla="*/ 143 h 543"/>
                    <a:gd name="T10" fmla="*/ 339 w 451"/>
                    <a:gd name="T11" fmla="*/ 171 h 543"/>
                    <a:gd name="T12" fmla="*/ 376 w 451"/>
                    <a:gd name="T13" fmla="*/ 148 h 543"/>
                    <a:gd name="T14" fmla="*/ 388 w 451"/>
                    <a:gd name="T15" fmla="*/ 187 h 543"/>
                    <a:gd name="T16" fmla="*/ 344 w 451"/>
                    <a:gd name="T17" fmla="*/ 212 h 543"/>
                    <a:gd name="T18" fmla="*/ 328 w 451"/>
                    <a:gd name="T19" fmla="*/ 244 h 543"/>
                    <a:gd name="T20" fmla="*/ 376 w 451"/>
                    <a:gd name="T21" fmla="*/ 292 h 543"/>
                    <a:gd name="T22" fmla="*/ 450 w 451"/>
                    <a:gd name="T23" fmla="*/ 328 h 543"/>
                    <a:gd name="T24" fmla="*/ 438 w 451"/>
                    <a:gd name="T25" fmla="*/ 388 h 543"/>
                    <a:gd name="T26" fmla="*/ 438 w 451"/>
                    <a:gd name="T27" fmla="*/ 418 h 543"/>
                    <a:gd name="T28" fmla="*/ 398 w 451"/>
                    <a:gd name="T29" fmla="*/ 441 h 543"/>
                    <a:gd name="T30" fmla="*/ 364 w 451"/>
                    <a:gd name="T31" fmla="*/ 534 h 543"/>
                    <a:gd name="T32" fmla="*/ 337 w 451"/>
                    <a:gd name="T33" fmla="*/ 521 h 543"/>
                    <a:gd name="T34" fmla="*/ 264 w 451"/>
                    <a:gd name="T35" fmla="*/ 496 h 543"/>
                    <a:gd name="T36" fmla="*/ 207 w 451"/>
                    <a:gd name="T37" fmla="*/ 531 h 543"/>
                    <a:gd name="T38" fmla="*/ 223 w 451"/>
                    <a:gd name="T39" fmla="*/ 490 h 543"/>
                    <a:gd name="T40" fmla="*/ 159 w 451"/>
                    <a:gd name="T41" fmla="*/ 512 h 543"/>
                    <a:gd name="T42" fmla="*/ 127 w 451"/>
                    <a:gd name="T43" fmla="*/ 398 h 543"/>
                    <a:gd name="T44" fmla="*/ 98 w 451"/>
                    <a:gd name="T45" fmla="*/ 380 h 543"/>
                    <a:gd name="T46" fmla="*/ 73 w 451"/>
                    <a:gd name="T47" fmla="*/ 320 h 543"/>
                    <a:gd name="T48" fmla="*/ 103 w 451"/>
                    <a:gd name="T49" fmla="*/ 281 h 543"/>
                    <a:gd name="T50" fmla="*/ 88 w 451"/>
                    <a:gd name="T51" fmla="*/ 226 h 543"/>
                    <a:gd name="T52" fmla="*/ 27 w 451"/>
                    <a:gd name="T53" fmla="*/ 223 h 543"/>
                    <a:gd name="T54" fmla="*/ 27 w 451"/>
                    <a:gd name="T55" fmla="*/ 169 h 543"/>
                    <a:gd name="T56" fmla="*/ 50 w 451"/>
                    <a:gd name="T57" fmla="*/ 123 h 543"/>
                    <a:gd name="T58" fmla="*/ 61 w 451"/>
                    <a:gd name="T59" fmla="*/ 65 h 543"/>
                    <a:gd name="T60" fmla="*/ 98 w 451"/>
                    <a:gd name="T61" fmla="*/ 103 h 543"/>
                    <a:gd name="T62" fmla="*/ 136 w 451"/>
                    <a:gd name="T63" fmla="*/ 71 h 543"/>
                    <a:gd name="T64" fmla="*/ 98 w 451"/>
                    <a:gd name="T65" fmla="*/ 29 h 5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51" h="543">
                      <a:moveTo>
                        <a:pt x="91" y="4"/>
                      </a:moveTo>
                      <a:lnTo>
                        <a:pt x="108" y="0"/>
                      </a:lnTo>
                      <a:lnTo>
                        <a:pt x="162" y="22"/>
                      </a:lnTo>
                      <a:lnTo>
                        <a:pt x="186" y="46"/>
                      </a:lnTo>
                      <a:lnTo>
                        <a:pt x="230" y="58"/>
                      </a:lnTo>
                      <a:lnTo>
                        <a:pt x="247" y="73"/>
                      </a:lnTo>
                      <a:lnTo>
                        <a:pt x="271" y="71"/>
                      </a:lnTo>
                      <a:lnTo>
                        <a:pt x="276" y="77"/>
                      </a:lnTo>
                      <a:lnTo>
                        <a:pt x="268" y="133"/>
                      </a:lnTo>
                      <a:lnTo>
                        <a:pt x="292" y="143"/>
                      </a:lnTo>
                      <a:lnTo>
                        <a:pt x="303" y="164"/>
                      </a:lnTo>
                      <a:lnTo>
                        <a:pt x="339" y="171"/>
                      </a:lnTo>
                      <a:lnTo>
                        <a:pt x="351" y="146"/>
                      </a:lnTo>
                      <a:lnTo>
                        <a:pt x="376" y="148"/>
                      </a:lnTo>
                      <a:lnTo>
                        <a:pt x="391" y="169"/>
                      </a:lnTo>
                      <a:lnTo>
                        <a:pt x="388" y="187"/>
                      </a:lnTo>
                      <a:lnTo>
                        <a:pt x="344" y="194"/>
                      </a:lnTo>
                      <a:lnTo>
                        <a:pt x="344" y="212"/>
                      </a:lnTo>
                      <a:lnTo>
                        <a:pt x="344" y="225"/>
                      </a:lnTo>
                      <a:lnTo>
                        <a:pt x="328" y="244"/>
                      </a:lnTo>
                      <a:lnTo>
                        <a:pt x="339" y="267"/>
                      </a:lnTo>
                      <a:lnTo>
                        <a:pt x="376" y="292"/>
                      </a:lnTo>
                      <a:lnTo>
                        <a:pt x="379" y="320"/>
                      </a:lnTo>
                      <a:lnTo>
                        <a:pt x="450" y="328"/>
                      </a:lnTo>
                      <a:lnTo>
                        <a:pt x="450" y="366"/>
                      </a:lnTo>
                      <a:lnTo>
                        <a:pt x="438" y="388"/>
                      </a:lnTo>
                      <a:lnTo>
                        <a:pt x="447" y="406"/>
                      </a:lnTo>
                      <a:lnTo>
                        <a:pt x="438" y="418"/>
                      </a:lnTo>
                      <a:lnTo>
                        <a:pt x="411" y="423"/>
                      </a:lnTo>
                      <a:lnTo>
                        <a:pt x="398" y="441"/>
                      </a:lnTo>
                      <a:lnTo>
                        <a:pt x="400" y="483"/>
                      </a:lnTo>
                      <a:lnTo>
                        <a:pt x="364" y="534"/>
                      </a:lnTo>
                      <a:lnTo>
                        <a:pt x="357" y="542"/>
                      </a:lnTo>
                      <a:lnTo>
                        <a:pt x="337" y="521"/>
                      </a:lnTo>
                      <a:lnTo>
                        <a:pt x="286" y="521"/>
                      </a:lnTo>
                      <a:lnTo>
                        <a:pt x="264" y="496"/>
                      </a:lnTo>
                      <a:lnTo>
                        <a:pt x="223" y="539"/>
                      </a:lnTo>
                      <a:lnTo>
                        <a:pt x="207" y="531"/>
                      </a:lnTo>
                      <a:lnTo>
                        <a:pt x="225" y="498"/>
                      </a:lnTo>
                      <a:lnTo>
                        <a:pt x="223" y="490"/>
                      </a:lnTo>
                      <a:lnTo>
                        <a:pt x="207" y="485"/>
                      </a:lnTo>
                      <a:lnTo>
                        <a:pt x="159" y="512"/>
                      </a:lnTo>
                      <a:lnTo>
                        <a:pt x="112" y="423"/>
                      </a:lnTo>
                      <a:lnTo>
                        <a:pt x="127" y="398"/>
                      </a:lnTo>
                      <a:lnTo>
                        <a:pt x="121" y="388"/>
                      </a:lnTo>
                      <a:lnTo>
                        <a:pt x="98" y="380"/>
                      </a:lnTo>
                      <a:lnTo>
                        <a:pt x="56" y="354"/>
                      </a:lnTo>
                      <a:lnTo>
                        <a:pt x="73" y="320"/>
                      </a:lnTo>
                      <a:lnTo>
                        <a:pt x="98" y="309"/>
                      </a:lnTo>
                      <a:lnTo>
                        <a:pt x="103" y="281"/>
                      </a:lnTo>
                      <a:lnTo>
                        <a:pt x="93" y="231"/>
                      </a:lnTo>
                      <a:lnTo>
                        <a:pt x="88" y="226"/>
                      </a:lnTo>
                      <a:lnTo>
                        <a:pt x="63" y="254"/>
                      </a:lnTo>
                      <a:lnTo>
                        <a:pt x="27" y="223"/>
                      </a:lnTo>
                      <a:lnTo>
                        <a:pt x="0" y="189"/>
                      </a:lnTo>
                      <a:lnTo>
                        <a:pt x="27" y="169"/>
                      </a:lnTo>
                      <a:lnTo>
                        <a:pt x="36" y="135"/>
                      </a:lnTo>
                      <a:lnTo>
                        <a:pt x="50" y="123"/>
                      </a:lnTo>
                      <a:lnTo>
                        <a:pt x="49" y="76"/>
                      </a:lnTo>
                      <a:lnTo>
                        <a:pt x="61" y="65"/>
                      </a:lnTo>
                      <a:lnTo>
                        <a:pt x="84" y="83"/>
                      </a:lnTo>
                      <a:lnTo>
                        <a:pt x="98" y="103"/>
                      </a:lnTo>
                      <a:lnTo>
                        <a:pt x="127" y="83"/>
                      </a:lnTo>
                      <a:lnTo>
                        <a:pt x="136" y="71"/>
                      </a:lnTo>
                      <a:lnTo>
                        <a:pt x="132" y="46"/>
                      </a:lnTo>
                      <a:lnTo>
                        <a:pt x="98" y="29"/>
                      </a:lnTo>
                      <a:lnTo>
                        <a:pt x="91" y="4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" name="Freeform 32"/>
                <p:cNvSpPr/>
                <p:nvPr/>
              </p:nvSpPr>
              <p:spPr bwMode="auto">
                <a:xfrm>
                  <a:off x="5207985" y="3997424"/>
                  <a:ext cx="584200" cy="454025"/>
                </a:xfrm>
                <a:custGeom>
                  <a:avLst/>
                  <a:gdLst>
                    <a:gd name="T0" fmla="*/ 494 w 533"/>
                    <a:gd name="T1" fmla="*/ 338 h 427"/>
                    <a:gd name="T2" fmla="*/ 483 w 533"/>
                    <a:gd name="T3" fmla="*/ 374 h 427"/>
                    <a:gd name="T4" fmla="*/ 468 w 533"/>
                    <a:gd name="T5" fmla="*/ 394 h 427"/>
                    <a:gd name="T6" fmla="*/ 441 w 533"/>
                    <a:gd name="T7" fmla="*/ 426 h 427"/>
                    <a:gd name="T8" fmla="*/ 398 w 533"/>
                    <a:gd name="T9" fmla="*/ 418 h 427"/>
                    <a:gd name="T10" fmla="*/ 365 w 533"/>
                    <a:gd name="T11" fmla="*/ 399 h 427"/>
                    <a:gd name="T12" fmla="*/ 343 w 533"/>
                    <a:gd name="T13" fmla="*/ 409 h 427"/>
                    <a:gd name="T14" fmla="*/ 272 w 533"/>
                    <a:gd name="T15" fmla="*/ 400 h 427"/>
                    <a:gd name="T16" fmla="*/ 270 w 533"/>
                    <a:gd name="T17" fmla="*/ 373 h 427"/>
                    <a:gd name="T18" fmla="*/ 232 w 533"/>
                    <a:gd name="T19" fmla="*/ 347 h 427"/>
                    <a:gd name="T20" fmla="*/ 222 w 533"/>
                    <a:gd name="T21" fmla="*/ 324 h 427"/>
                    <a:gd name="T22" fmla="*/ 237 w 533"/>
                    <a:gd name="T23" fmla="*/ 306 h 427"/>
                    <a:gd name="T24" fmla="*/ 237 w 533"/>
                    <a:gd name="T25" fmla="*/ 292 h 427"/>
                    <a:gd name="T26" fmla="*/ 237 w 533"/>
                    <a:gd name="T27" fmla="*/ 274 h 427"/>
                    <a:gd name="T28" fmla="*/ 282 w 533"/>
                    <a:gd name="T29" fmla="*/ 267 h 427"/>
                    <a:gd name="T30" fmla="*/ 284 w 533"/>
                    <a:gd name="T31" fmla="*/ 249 h 427"/>
                    <a:gd name="T32" fmla="*/ 270 w 533"/>
                    <a:gd name="T33" fmla="*/ 229 h 427"/>
                    <a:gd name="T34" fmla="*/ 244 w 533"/>
                    <a:gd name="T35" fmla="*/ 227 h 427"/>
                    <a:gd name="T36" fmla="*/ 232 w 533"/>
                    <a:gd name="T37" fmla="*/ 251 h 427"/>
                    <a:gd name="T38" fmla="*/ 196 w 533"/>
                    <a:gd name="T39" fmla="*/ 245 h 427"/>
                    <a:gd name="T40" fmla="*/ 186 w 533"/>
                    <a:gd name="T41" fmla="*/ 225 h 427"/>
                    <a:gd name="T42" fmla="*/ 162 w 533"/>
                    <a:gd name="T43" fmla="*/ 213 h 427"/>
                    <a:gd name="T44" fmla="*/ 169 w 533"/>
                    <a:gd name="T45" fmla="*/ 158 h 427"/>
                    <a:gd name="T46" fmla="*/ 164 w 533"/>
                    <a:gd name="T47" fmla="*/ 152 h 427"/>
                    <a:gd name="T48" fmla="*/ 139 w 533"/>
                    <a:gd name="T49" fmla="*/ 154 h 427"/>
                    <a:gd name="T50" fmla="*/ 123 w 533"/>
                    <a:gd name="T51" fmla="*/ 139 h 427"/>
                    <a:gd name="T52" fmla="*/ 78 w 533"/>
                    <a:gd name="T53" fmla="*/ 127 h 427"/>
                    <a:gd name="T54" fmla="*/ 54 w 533"/>
                    <a:gd name="T55" fmla="*/ 103 h 427"/>
                    <a:gd name="T56" fmla="*/ 0 w 533"/>
                    <a:gd name="T57" fmla="*/ 80 h 427"/>
                    <a:gd name="T58" fmla="*/ 4 w 533"/>
                    <a:gd name="T59" fmla="*/ 56 h 427"/>
                    <a:gd name="T60" fmla="*/ 27 w 533"/>
                    <a:gd name="T61" fmla="*/ 49 h 427"/>
                    <a:gd name="T62" fmla="*/ 66 w 533"/>
                    <a:gd name="T63" fmla="*/ 80 h 427"/>
                    <a:gd name="T64" fmla="*/ 78 w 533"/>
                    <a:gd name="T65" fmla="*/ 80 h 427"/>
                    <a:gd name="T66" fmla="*/ 116 w 533"/>
                    <a:gd name="T67" fmla="*/ 78 h 427"/>
                    <a:gd name="T68" fmla="*/ 136 w 533"/>
                    <a:gd name="T69" fmla="*/ 61 h 427"/>
                    <a:gd name="T70" fmla="*/ 166 w 533"/>
                    <a:gd name="T71" fmla="*/ 85 h 427"/>
                    <a:gd name="T72" fmla="*/ 180 w 533"/>
                    <a:gd name="T73" fmla="*/ 63 h 427"/>
                    <a:gd name="T74" fmla="*/ 181 w 533"/>
                    <a:gd name="T75" fmla="*/ 51 h 427"/>
                    <a:gd name="T76" fmla="*/ 206 w 533"/>
                    <a:gd name="T77" fmla="*/ 36 h 427"/>
                    <a:gd name="T78" fmla="*/ 214 w 533"/>
                    <a:gd name="T79" fmla="*/ 4 h 427"/>
                    <a:gd name="T80" fmla="*/ 237 w 533"/>
                    <a:gd name="T81" fmla="*/ 0 h 427"/>
                    <a:gd name="T82" fmla="*/ 300 w 533"/>
                    <a:gd name="T83" fmla="*/ 44 h 427"/>
                    <a:gd name="T84" fmla="*/ 343 w 533"/>
                    <a:gd name="T85" fmla="*/ 61 h 427"/>
                    <a:gd name="T86" fmla="*/ 427 w 533"/>
                    <a:gd name="T87" fmla="*/ 200 h 427"/>
                    <a:gd name="T88" fmla="*/ 422 w 533"/>
                    <a:gd name="T89" fmla="*/ 213 h 427"/>
                    <a:gd name="T90" fmla="*/ 479 w 533"/>
                    <a:gd name="T91" fmla="*/ 240 h 427"/>
                    <a:gd name="T92" fmla="*/ 494 w 533"/>
                    <a:gd name="T93" fmla="*/ 264 h 427"/>
                    <a:gd name="T94" fmla="*/ 519 w 533"/>
                    <a:gd name="T95" fmla="*/ 276 h 427"/>
                    <a:gd name="T96" fmla="*/ 532 w 533"/>
                    <a:gd name="T97" fmla="*/ 302 h 427"/>
                    <a:gd name="T98" fmla="*/ 515 w 533"/>
                    <a:gd name="T99" fmla="*/ 308 h 427"/>
                    <a:gd name="T100" fmla="*/ 487 w 533"/>
                    <a:gd name="T101" fmla="*/ 298 h 427"/>
                    <a:gd name="T102" fmla="*/ 446 w 533"/>
                    <a:gd name="T103" fmla="*/ 298 h 427"/>
                    <a:gd name="T104" fmla="*/ 409 w 533"/>
                    <a:gd name="T105" fmla="*/ 286 h 427"/>
                    <a:gd name="T106" fmla="*/ 398 w 533"/>
                    <a:gd name="T107" fmla="*/ 298 h 427"/>
                    <a:gd name="T108" fmla="*/ 429 w 533"/>
                    <a:gd name="T109" fmla="*/ 308 h 427"/>
                    <a:gd name="T110" fmla="*/ 463 w 533"/>
                    <a:gd name="T111" fmla="*/ 323 h 427"/>
                    <a:gd name="T112" fmla="*/ 494 w 533"/>
                    <a:gd name="T113" fmla="*/ 338 h 4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533" h="427">
                      <a:moveTo>
                        <a:pt x="494" y="338"/>
                      </a:moveTo>
                      <a:lnTo>
                        <a:pt x="483" y="374"/>
                      </a:lnTo>
                      <a:lnTo>
                        <a:pt x="468" y="394"/>
                      </a:lnTo>
                      <a:lnTo>
                        <a:pt x="441" y="426"/>
                      </a:lnTo>
                      <a:lnTo>
                        <a:pt x="398" y="418"/>
                      </a:lnTo>
                      <a:lnTo>
                        <a:pt x="365" y="399"/>
                      </a:lnTo>
                      <a:lnTo>
                        <a:pt x="343" y="409"/>
                      </a:lnTo>
                      <a:lnTo>
                        <a:pt x="272" y="400"/>
                      </a:lnTo>
                      <a:lnTo>
                        <a:pt x="270" y="373"/>
                      </a:lnTo>
                      <a:lnTo>
                        <a:pt x="232" y="347"/>
                      </a:lnTo>
                      <a:lnTo>
                        <a:pt x="222" y="324"/>
                      </a:lnTo>
                      <a:lnTo>
                        <a:pt x="237" y="306"/>
                      </a:lnTo>
                      <a:lnTo>
                        <a:pt x="237" y="292"/>
                      </a:lnTo>
                      <a:lnTo>
                        <a:pt x="237" y="274"/>
                      </a:lnTo>
                      <a:lnTo>
                        <a:pt x="282" y="267"/>
                      </a:lnTo>
                      <a:lnTo>
                        <a:pt x="284" y="249"/>
                      </a:lnTo>
                      <a:lnTo>
                        <a:pt x="270" y="229"/>
                      </a:lnTo>
                      <a:lnTo>
                        <a:pt x="244" y="227"/>
                      </a:lnTo>
                      <a:lnTo>
                        <a:pt x="232" y="251"/>
                      </a:lnTo>
                      <a:lnTo>
                        <a:pt x="196" y="245"/>
                      </a:lnTo>
                      <a:lnTo>
                        <a:pt x="186" y="225"/>
                      </a:lnTo>
                      <a:lnTo>
                        <a:pt x="162" y="213"/>
                      </a:lnTo>
                      <a:lnTo>
                        <a:pt x="169" y="158"/>
                      </a:lnTo>
                      <a:lnTo>
                        <a:pt x="164" y="152"/>
                      </a:lnTo>
                      <a:lnTo>
                        <a:pt x="139" y="154"/>
                      </a:lnTo>
                      <a:lnTo>
                        <a:pt x="123" y="139"/>
                      </a:lnTo>
                      <a:lnTo>
                        <a:pt x="78" y="127"/>
                      </a:lnTo>
                      <a:lnTo>
                        <a:pt x="54" y="103"/>
                      </a:lnTo>
                      <a:lnTo>
                        <a:pt x="0" y="80"/>
                      </a:lnTo>
                      <a:lnTo>
                        <a:pt x="4" y="56"/>
                      </a:lnTo>
                      <a:lnTo>
                        <a:pt x="27" y="49"/>
                      </a:lnTo>
                      <a:lnTo>
                        <a:pt x="66" y="80"/>
                      </a:lnTo>
                      <a:lnTo>
                        <a:pt x="78" y="80"/>
                      </a:lnTo>
                      <a:lnTo>
                        <a:pt x="116" y="78"/>
                      </a:lnTo>
                      <a:lnTo>
                        <a:pt x="136" y="61"/>
                      </a:lnTo>
                      <a:lnTo>
                        <a:pt x="166" y="85"/>
                      </a:lnTo>
                      <a:lnTo>
                        <a:pt x="180" y="63"/>
                      </a:lnTo>
                      <a:lnTo>
                        <a:pt x="181" y="51"/>
                      </a:lnTo>
                      <a:lnTo>
                        <a:pt x="206" y="36"/>
                      </a:lnTo>
                      <a:lnTo>
                        <a:pt x="214" y="4"/>
                      </a:lnTo>
                      <a:lnTo>
                        <a:pt x="237" y="0"/>
                      </a:lnTo>
                      <a:lnTo>
                        <a:pt x="300" y="44"/>
                      </a:lnTo>
                      <a:lnTo>
                        <a:pt x="343" y="61"/>
                      </a:lnTo>
                      <a:lnTo>
                        <a:pt x="427" y="200"/>
                      </a:lnTo>
                      <a:lnTo>
                        <a:pt x="422" y="213"/>
                      </a:lnTo>
                      <a:lnTo>
                        <a:pt x="479" y="240"/>
                      </a:lnTo>
                      <a:lnTo>
                        <a:pt x="494" y="264"/>
                      </a:lnTo>
                      <a:lnTo>
                        <a:pt x="519" y="276"/>
                      </a:lnTo>
                      <a:lnTo>
                        <a:pt x="532" y="302"/>
                      </a:lnTo>
                      <a:lnTo>
                        <a:pt x="515" y="308"/>
                      </a:lnTo>
                      <a:lnTo>
                        <a:pt x="487" y="298"/>
                      </a:lnTo>
                      <a:lnTo>
                        <a:pt x="446" y="298"/>
                      </a:lnTo>
                      <a:lnTo>
                        <a:pt x="409" y="286"/>
                      </a:lnTo>
                      <a:lnTo>
                        <a:pt x="398" y="298"/>
                      </a:lnTo>
                      <a:lnTo>
                        <a:pt x="429" y="308"/>
                      </a:lnTo>
                      <a:lnTo>
                        <a:pt x="463" y="323"/>
                      </a:lnTo>
                      <a:lnTo>
                        <a:pt x="494" y="338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5" name="Freeform 33"/>
                <p:cNvSpPr/>
                <p:nvPr/>
              </p:nvSpPr>
              <p:spPr bwMode="auto">
                <a:xfrm>
                  <a:off x="5727098" y="4364136"/>
                  <a:ext cx="82550" cy="85725"/>
                </a:xfrm>
                <a:custGeom>
                  <a:avLst/>
                  <a:gdLst>
                    <a:gd name="T0" fmla="*/ 32 w 76"/>
                    <a:gd name="T1" fmla="*/ 79 h 80"/>
                    <a:gd name="T2" fmla="*/ 0 w 76"/>
                    <a:gd name="T3" fmla="*/ 52 h 80"/>
                    <a:gd name="T4" fmla="*/ 14 w 76"/>
                    <a:gd name="T5" fmla="*/ 33 h 80"/>
                    <a:gd name="T6" fmla="*/ 25 w 76"/>
                    <a:gd name="T7" fmla="*/ 0 h 80"/>
                    <a:gd name="T8" fmla="*/ 58 w 76"/>
                    <a:gd name="T9" fmla="*/ 13 h 80"/>
                    <a:gd name="T10" fmla="*/ 75 w 76"/>
                    <a:gd name="T11" fmla="*/ 35 h 80"/>
                    <a:gd name="T12" fmla="*/ 64 w 76"/>
                    <a:gd name="T13" fmla="*/ 52 h 80"/>
                    <a:gd name="T14" fmla="*/ 32 w 76"/>
                    <a:gd name="T15" fmla="*/ 79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6" h="80">
                      <a:moveTo>
                        <a:pt x="32" y="79"/>
                      </a:moveTo>
                      <a:lnTo>
                        <a:pt x="0" y="52"/>
                      </a:lnTo>
                      <a:lnTo>
                        <a:pt x="14" y="33"/>
                      </a:lnTo>
                      <a:lnTo>
                        <a:pt x="25" y="0"/>
                      </a:lnTo>
                      <a:lnTo>
                        <a:pt x="58" y="13"/>
                      </a:lnTo>
                      <a:lnTo>
                        <a:pt x="75" y="35"/>
                      </a:lnTo>
                      <a:lnTo>
                        <a:pt x="64" y="52"/>
                      </a:lnTo>
                      <a:lnTo>
                        <a:pt x="32" y="7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6" name="Freeform 34"/>
                <p:cNvSpPr/>
                <p:nvPr/>
              </p:nvSpPr>
              <p:spPr bwMode="auto">
                <a:xfrm>
                  <a:off x="5306410" y="4784824"/>
                  <a:ext cx="450850" cy="550862"/>
                </a:xfrm>
                <a:custGeom>
                  <a:avLst/>
                  <a:gdLst>
                    <a:gd name="T0" fmla="*/ 0 w 410"/>
                    <a:gd name="T1" fmla="*/ 393 h 515"/>
                    <a:gd name="T2" fmla="*/ 15 w 410"/>
                    <a:gd name="T3" fmla="*/ 305 h 515"/>
                    <a:gd name="T4" fmla="*/ 30 w 410"/>
                    <a:gd name="T5" fmla="*/ 284 h 515"/>
                    <a:gd name="T6" fmla="*/ 36 w 410"/>
                    <a:gd name="T7" fmla="*/ 259 h 515"/>
                    <a:gd name="T8" fmla="*/ 52 w 410"/>
                    <a:gd name="T9" fmla="*/ 222 h 515"/>
                    <a:gd name="T10" fmla="*/ 43 w 410"/>
                    <a:gd name="T11" fmla="*/ 208 h 515"/>
                    <a:gd name="T12" fmla="*/ 45 w 410"/>
                    <a:gd name="T13" fmla="*/ 176 h 515"/>
                    <a:gd name="T14" fmla="*/ 87 w 410"/>
                    <a:gd name="T15" fmla="*/ 128 h 515"/>
                    <a:gd name="T16" fmla="*/ 86 w 410"/>
                    <a:gd name="T17" fmla="*/ 97 h 515"/>
                    <a:gd name="T18" fmla="*/ 111 w 410"/>
                    <a:gd name="T19" fmla="*/ 50 h 515"/>
                    <a:gd name="T20" fmla="*/ 139 w 410"/>
                    <a:gd name="T21" fmla="*/ 58 h 515"/>
                    <a:gd name="T22" fmla="*/ 192 w 410"/>
                    <a:gd name="T23" fmla="*/ 19 h 515"/>
                    <a:gd name="T24" fmla="*/ 202 w 410"/>
                    <a:gd name="T25" fmla="*/ 0 h 515"/>
                    <a:gd name="T26" fmla="*/ 235 w 410"/>
                    <a:gd name="T27" fmla="*/ 4 h 515"/>
                    <a:gd name="T28" fmla="*/ 251 w 410"/>
                    <a:gd name="T29" fmla="*/ 48 h 515"/>
                    <a:gd name="T30" fmla="*/ 265 w 410"/>
                    <a:gd name="T31" fmla="*/ 78 h 515"/>
                    <a:gd name="T32" fmla="*/ 300 w 410"/>
                    <a:gd name="T33" fmla="*/ 78 h 515"/>
                    <a:gd name="T34" fmla="*/ 319 w 410"/>
                    <a:gd name="T35" fmla="*/ 50 h 515"/>
                    <a:gd name="T36" fmla="*/ 352 w 410"/>
                    <a:gd name="T37" fmla="*/ 82 h 515"/>
                    <a:gd name="T38" fmla="*/ 409 w 410"/>
                    <a:gd name="T39" fmla="*/ 63 h 515"/>
                    <a:gd name="T40" fmla="*/ 374 w 410"/>
                    <a:gd name="T41" fmla="*/ 145 h 515"/>
                    <a:gd name="T42" fmla="*/ 352 w 410"/>
                    <a:gd name="T43" fmla="*/ 135 h 515"/>
                    <a:gd name="T44" fmla="*/ 340 w 410"/>
                    <a:gd name="T45" fmla="*/ 144 h 515"/>
                    <a:gd name="T46" fmla="*/ 338 w 410"/>
                    <a:gd name="T47" fmla="*/ 150 h 515"/>
                    <a:gd name="T48" fmla="*/ 357 w 410"/>
                    <a:gd name="T49" fmla="*/ 172 h 515"/>
                    <a:gd name="T50" fmla="*/ 352 w 410"/>
                    <a:gd name="T51" fmla="*/ 249 h 515"/>
                    <a:gd name="T52" fmla="*/ 357 w 410"/>
                    <a:gd name="T53" fmla="*/ 273 h 515"/>
                    <a:gd name="T54" fmla="*/ 352 w 410"/>
                    <a:gd name="T55" fmla="*/ 281 h 515"/>
                    <a:gd name="T56" fmla="*/ 327 w 410"/>
                    <a:gd name="T57" fmla="*/ 276 h 515"/>
                    <a:gd name="T58" fmla="*/ 315 w 410"/>
                    <a:gd name="T59" fmla="*/ 290 h 515"/>
                    <a:gd name="T60" fmla="*/ 324 w 410"/>
                    <a:gd name="T61" fmla="*/ 311 h 515"/>
                    <a:gd name="T62" fmla="*/ 295 w 410"/>
                    <a:gd name="T63" fmla="*/ 337 h 515"/>
                    <a:gd name="T64" fmla="*/ 303 w 410"/>
                    <a:gd name="T65" fmla="*/ 347 h 515"/>
                    <a:gd name="T66" fmla="*/ 275 w 410"/>
                    <a:gd name="T67" fmla="*/ 362 h 515"/>
                    <a:gd name="T68" fmla="*/ 279 w 410"/>
                    <a:gd name="T69" fmla="*/ 381 h 515"/>
                    <a:gd name="T70" fmla="*/ 270 w 410"/>
                    <a:gd name="T71" fmla="*/ 391 h 515"/>
                    <a:gd name="T72" fmla="*/ 235 w 410"/>
                    <a:gd name="T73" fmla="*/ 391 h 515"/>
                    <a:gd name="T74" fmla="*/ 215 w 410"/>
                    <a:gd name="T75" fmla="*/ 408 h 515"/>
                    <a:gd name="T76" fmla="*/ 212 w 410"/>
                    <a:gd name="T77" fmla="*/ 415 h 515"/>
                    <a:gd name="T78" fmla="*/ 229 w 410"/>
                    <a:gd name="T79" fmla="*/ 427 h 515"/>
                    <a:gd name="T80" fmla="*/ 210 w 410"/>
                    <a:gd name="T81" fmla="*/ 457 h 515"/>
                    <a:gd name="T82" fmla="*/ 185 w 410"/>
                    <a:gd name="T83" fmla="*/ 489 h 515"/>
                    <a:gd name="T84" fmla="*/ 173 w 410"/>
                    <a:gd name="T85" fmla="*/ 485 h 515"/>
                    <a:gd name="T86" fmla="*/ 149 w 410"/>
                    <a:gd name="T87" fmla="*/ 514 h 515"/>
                    <a:gd name="T88" fmla="*/ 119 w 410"/>
                    <a:gd name="T89" fmla="*/ 450 h 515"/>
                    <a:gd name="T90" fmla="*/ 92 w 410"/>
                    <a:gd name="T91" fmla="*/ 415 h 515"/>
                    <a:gd name="T92" fmla="*/ 75 w 410"/>
                    <a:gd name="T93" fmla="*/ 417 h 515"/>
                    <a:gd name="T94" fmla="*/ 63 w 410"/>
                    <a:gd name="T95" fmla="*/ 408 h 515"/>
                    <a:gd name="T96" fmla="*/ 0 w 410"/>
                    <a:gd name="T97" fmla="*/ 393 h 5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10" h="515">
                      <a:moveTo>
                        <a:pt x="0" y="393"/>
                      </a:moveTo>
                      <a:lnTo>
                        <a:pt x="15" y="305"/>
                      </a:lnTo>
                      <a:lnTo>
                        <a:pt x="30" y="284"/>
                      </a:lnTo>
                      <a:lnTo>
                        <a:pt x="36" y="259"/>
                      </a:lnTo>
                      <a:lnTo>
                        <a:pt x="52" y="222"/>
                      </a:lnTo>
                      <a:lnTo>
                        <a:pt x="43" y="208"/>
                      </a:lnTo>
                      <a:lnTo>
                        <a:pt x="45" y="176"/>
                      </a:lnTo>
                      <a:lnTo>
                        <a:pt x="87" y="128"/>
                      </a:lnTo>
                      <a:lnTo>
                        <a:pt x="86" y="97"/>
                      </a:lnTo>
                      <a:lnTo>
                        <a:pt x="111" y="50"/>
                      </a:lnTo>
                      <a:lnTo>
                        <a:pt x="139" y="58"/>
                      </a:lnTo>
                      <a:lnTo>
                        <a:pt x="192" y="19"/>
                      </a:lnTo>
                      <a:lnTo>
                        <a:pt x="202" y="0"/>
                      </a:lnTo>
                      <a:lnTo>
                        <a:pt x="235" y="4"/>
                      </a:lnTo>
                      <a:lnTo>
                        <a:pt x="251" y="48"/>
                      </a:lnTo>
                      <a:lnTo>
                        <a:pt x="265" y="78"/>
                      </a:lnTo>
                      <a:lnTo>
                        <a:pt x="300" y="78"/>
                      </a:lnTo>
                      <a:lnTo>
                        <a:pt x="319" y="50"/>
                      </a:lnTo>
                      <a:lnTo>
                        <a:pt x="352" y="82"/>
                      </a:lnTo>
                      <a:lnTo>
                        <a:pt x="409" y="63"/>
                      </a:lnTo>
                      <a:lnTo>
                        <a:pt x="374" y="145"/>
                      </a:lnTo>
                      <a:lnTo>
                        <a:pt x="352" y="135"/>
                      </a:lnTo>
                      <a:lnTo>
                        <a:pt x="340" y="144"/>
                      </a:lnTo>
                      <a:lnTo>
                        <a:pt x="338" y="150"/>
                      </a:lnTo>
                      <a:lnTo>
                        <a:pt x="357" y="172"/>
                      </a:lnTo>
                      <a:lnTo>
                        <a:pt x="352" y="249"/>
                      </a:lnTo>
                      <a:lnTo>
                        <a:pt x="357" y="273"/>
                      </a:lnTo>
                      <a:lnTo>
                        <a:pt x="352" y="281"/>
                      </a:lnTo>
                      <a:lnTo>
                        <a:pt x="327" y="276"/>
                      </a:lnTo>
                      <a:lnTo>
                        <a:pt x="315" y="290"/>
                      </a:lnTo>
                      <a:lnTo>
                        <a:pt x="324" y="311"/>
                      </a:lnTo>
                      <a:lnTo>
                        <a:pt x="295" y="337"/>
                      </a:lnTo>
                      <a:lnTo>
                        <a:pt x="303" y="347"/>
                      </a:lnTo>
                      <a:lnTo>
                        <a:pt x="275" y="362"/>
                      </a:lnTo>
                      <a:lnTo>
                        <a:pt x="279" y="381"/>
                      </a:lnTo>
                      <a:lnTo>
                        <a:pt x="270" y="391"/>
                      </a:lnTo>
                      <a:lnTo>
                        <a:pt x="235" y="391"/>
                      </a:lnTo>
                      <a:lnTo>
                        <a:pt x="215" y="408"/>
                      </a:lnTo>
                      <a:lnTo>
                        <a:pt x="212" y="415"/>
                      </a:lnTo>
                      <a:lnTo>
                        <a:pt x="229" y="427"/>
                      </a:lnTo>
                      <a:lnTo>
                        <a:pt x="210" y="457"/>
                      </a:lnTo>
                      <a:lnTo>
                        <a:pt x="185" y="489"/>
                      </a:lnTo>
                      <a:lnTo>
                        <a:pt x="173" y="485"/>
                      </a:lnTo>
                      <a:lnTo>
                        <a:pt x="149" y="514"/>
                      </a:lnTo>
                      <a:lnTo>
                        <a:pt x="119" y="450"/>
                      </a:lnTo>
                      <a:lnTo>
                        <a:pt x="92" y="415"/>
                      </a:lnTo>
                      <a:lnTo>
                        <a:pt x="75" y="417"/>
                      </a:lnTo>
                      <a:lnTo>
                        <a:pt x="63" y="408"/>
                      </a:lnTo>
                      <a:lnTo>
                        <a:pt x="0" y="39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7" name="Freeform 35"/>
                <p:cNvSpPr/>
                <p:nvPr/>
              </p:nvSpPr>
              <p:spPr bwMode="auto">
                <a:xfrm>
                  <a:off x="5447698" y="4403824"/>
                  <a:ext cx="395287" cy="452437"/>
                </a:xfrm>
                <a:custGeom>
                  <a:avLst/>
                  <a:gdLst>
                    <a:gd name="T0" fmla="*/ 261 w 361"/>
                    <a:gd name="T1" fmla="*/ 399 h 420"/>
                    <a:gd name="T2" fmla="*/ 205 w 361"/>
                    <a:gd name="T3" fmla="*/ 419 h 420"/>
                    <a:gd name="T4" fmla="*/ 172 w 361"/>
                    <a:gd name="T5" fmla="*/ 386 h 420"/>
                    <a:gd name="T6" fmla="*/ 152 w 361"/>
                    <a:gd name="T7" fmla="*/ 414 h 420"/>
                    <a:gd name="T8" fmla="*/ 118 w 361"/>
                    <a:gd name="T9" fmla="*/ 414 h 420"/>
                    <a:gd name="T10" fmla="*/ 104 w 361"/>
                    <a:gd name="T11" fmla="*/ 384 h 420"/>
                    <a:gd name="T12" fmla="*/ 88 w 361"/>
                    <a:gd name="T13" fmla="*/ 340 h 420"/>
                    <a:gd name="T14" fmla="*/ 55 w 361"/>
                    <a:gd name="T15" fmla="*/ 336 h 420"/>
                    <a:gd name="T16" fmla="*/ 22 w 361"/>
                    <a:gd name="T17" fmla="*/ 272 h 420"/>
                    <a:gd name="T18" fmla="*/ 0 w 361"/>
                    <a:gd name="T19" fmla="*/ 241 h 420"/>
                    <a:gd name="T20" fmla="*/ 15 w 361"/>
                    <a:gd name="T21" fmla="*/ 226 h 420"/>
                    <a:gd name="T22" fmla="*/ 22 w 361"/>
                    <a:gd name="T23" fmla="*/ 219 h 420"/>
                    <a:gd name="T24" fmla="*/ 57 w 361"/>
                    <a:gd name="T25" fmla="*/ 168 h 420"/>
                    <a:gd name="T26" fmla="*/ 55 w 361"/>
                    <a:gd name="T27" fmla="*/ 126 h 420"/>
                    <a:gd name="T28" fmla="*/ 68 w 361"/>
                    <a:gd name="T29" fmla="*/ 108 h 420"/>
                    <a:gd name="T30" fmla="*/ 94 w 361"/>
                    <a:gd name="T31" fmla="*/ 104 h 420"/>
                    <a:gd name="T32" fmla="*/ 104 w 361"/>
                    <a:gd name="T33" fmla="*/ 92 h 420"/>
                    <a:gd name="T34" fmla="*/ 94 w 361"/>
                    <a:gd name="T35" fmla="*/ 73 h 420"/>
                    <a:gd name="T36" fmla="*/ 106 w 361"/>
                    <a:gd name="T37" fmla="*/ 51 h 420"/>
                    <a:gd name="T38" fmla="*/ 106 w 361"/>
                    <a:gd name="T39" fmla="*/ 14 h 420"/>
                    <a:gd name="T40" fmla="*/ 128 w 361"/>
                    <a:gd name="T41" fmla="*/ 4 h 420"/>
                    <a:gd name="T42" fmla="*/ 160 w 361"/>
                    <a:gd name="T43" fmla="*/ 24 h 420"/>
                    <a:gd name="T44" fmla="*/ 205 w 361"/>
                    <a:gd name="T45" fmla="*/ 31 h 420"/>
                    <a:gd name="T46" fmla="*/ 230 w 361"/>
                    <a:gd name="T47" fmla="*/ 0 h 420"/>
                    <a:gd name="T48" fmla="*/ 266 w 361"/>
                    <a:gd name="T49" fmla="*/ 28 h 420"/>
                    <a:gd name="T50" fmla="*/ 250 w 361"/>
                    <a:gd name="T51" fmla="*/ 37 h 420"/>
                    <a:gd name="T52" fmla="*/ 232 w 361"/>
                    <a:gd name="T53" fmla="*/ 64 h 420"/>
                    <a:gd name="T54" fmla="*/ 205 w 361"/>
                    <a:gd name="T55" fmla="*/ 73 h 420"/>
                    <a:gd name="T56" fmla="*/ 198 w 361"/>
                    <a:gd name="T57" fmla="*/ 79 h 420"/>
                    <a:gd name="T58" fmla="*/ 220 w 361"/>
                    <a:gd name="T59" fmla="*/ 94 h 420"/>
                    <a:gd name="T60" fmla="*/ 270 w 361"/>
                    <a:gd name="T61" fmla="*/ 73 h 420"/>
                    <a:gd name="T62" fmla="*/ 350 w 361"/>
                    <a:gd name="T63" fmla="*/ 105 h 420"/>
                    <a:gd name="T64" fmla="*/ 360 w 361"/>
                    <a:gd name="T65" fmla="*/ 174 h 420"/>
                    <a:gd name="T66" fmla="*/ 326 w 361"/>
                    <a:gd name="T67" fmla="*/ 174 h 420"/>
                    <a:gd name="T68" fmla="*/ 324 w 361"/>
                    <a:gd name="T69" fmla="*/ 194 h 420"/>
                    <a:gd name="T70" fmla="*/ 340 w 361"/>
                    <a:gd name="T71" fmla="*/ 224 h 420"/>
                    <a:gd name="T72" fmla="*/ 326 w 361"/>
                    <a:gd name="T73" fmla="*/ 241 h 420"/>
                    <a:gd name="T74" fmla="*/ 343 w 361"/>
                    <a:gd name="T75" fmla="*/ 266 h 420"/>
                    <a:gd name="T76" fmla="*/ 316 w 361"/>
                    <a:gd name="T77" fmla="*/ 300 h 420"/>
                    <a:gd name="T78" fmla="*/ 306 w 361"/>
                    <a:gd name="T79" fmla="*/ 284 h 420"/>
                    <a:gd name="T80" fmla="*/ 266 w 361"/>
                    <a:gd name="T81" fmla="*/ 384 h 420"/>
                    <a:gd name="T82" fmla="*/ 261 w 361"/>
                    <a:gd name="T83" fmla="*/ 399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61" h="420">
                      <a:moveTo>
                        <a:pt x="261" y="399"/>
                      </a:moveTo>
                      <a:lnTo>
                        <a:pt x="205" y="419"/>
                      </a:lnTo>
                      <a:lnTo>
                        <a:pt x="172" y="386"/>
                      </a:lnTo>
                      <a:lnTo>
                        <a:pt x="152" y="414"/>
                      </a:lnTo>
                      <a:lnTo>
                        <a:pt x="118" y="414"/>
                      </a:lnTo>
                      <a:lnTo>
                        <a:pt x="104" y="384"/>
                      </a:lnTo>
                      <a:lnTo>
                        <a:pt x="88" y="340"/>
                      </a:lnTo>
                      <a:lnTo>
                        <a:pt x="55" y="336"/>
                      </a:lnTo>
                      <a:lnTo>
                        <a:pt x="22" y="272"/>
                      </a:lnTo>
                      <a:lnTo>
                        <a:pt x="0" y="241"/>
                      </a:lnTo>
                      <a:lnTo>
                        <a:pt x="15" y="226"/>
                      </a:lnTo>
                      <a:lnTo>
                        <a:pt x="22" y="219"/>
                      </a:lnTo>
                      <a:lnTo>
                        <a:pt x="57" y="168"/>
                      </a:lnTo>
                      <a:lnTo>
                        <a:pt x="55" y="126"/>
                      </a:lnTo>
                      <a:lnTo>
                        <a:pt x="68" y="108"/>
                      </a:lnTo>
                      <a:lnTo>
                        <a:pt x="94" y="104"/>
                      </a:lnTo>
                      <a:lnTo>
                        <a:pt x="104" y="92"/>
                      </a:lnTo>
                      <a:lnTo>
                        <a:pt x="94" y="73"/>
                      </a:lnTo>
                      <a:lnTo>
                        <a:pt x="106" y="51"/>
                      </a:lnTo>
                      <a:lnTo>
                        <a:pt x="106" y="14"/>
                      </a:lnTo>
                      <a:lnTo>
                        <a:pt x="128" y="4"/>
                      </a:lnTo>
                      <a:lnTo>
                        <a:pt x="160" y="24"/>
                      </a:lnTo>
                      <a:lnTo>
                        <a:pt x="205" y="31"/>
                      </a:lnTo>
                      <a:lnTo>
                        <a:pt x="230" y="0"/>
                      </a:lnTo>
                      <a:lnTo>
                        <a:pt x="266" y="28"/>
                      </a:lnTo>
                      <a:lnTo>
                        <a:pt x="250" y="37"/>
                      </a:lnTo>
                      <a:lnTo>
                        <a:pt x="232" y="64"/>
                      </a:lnTo>
                      <a:lnTo>
                        <a:pt x="205" y="73"/>
                      </a:lnTo>
                      <a:lnTo>
                        <a:pt x="198" y="79"/>
                      </a:lnTo>
                      <a:lnTo>
                        <a:pt x="220" y="94"/>
                      </a:lnTo>
                      <a:lnTo>
                        <a:pt x="270" y="73"/>
                      </a:lnTo>
                      <a:lnTo>
                        <a:pt x="350" y="105"/>
                      </a:lnTo>
                      <a:lnTo>
                        <a:pt x="360" y="174"/>
                      </a:lnTo>
                      <a:lnTo>
                        <a:pt x="326" y="174"/>
                      </a:lnTo>
                      <a:lnTo>
                        <a:pt x="324" y="194"/>
                      </a:lnTo>
                      <a:lnTo>
                        <a:pt x="340" y="224"/>
                      </a:lnTo>
                      <a:lnTo>
                        <a:pt x="326" y="241"/>
                      </a:lnTo>
                      <a:lnTo>
                        <a:pt x="343" y="266"/>
                      </a:lnTo>
                      <a:lnTo>
                        <a:pt x="316" y="300"/>
                      </a:lnTo>
                      <a:lnTo>
                        <a:pt x="306" y="284"/>
                      </a:lnTo>
                      <a:lnTo>
                        <a:pt x="266" y="384"/>
                      </a:lnTo>
                      <a:lnTo>
                        <a:pt x="261" y="39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8" name="Freeform 36"/>
                <p:cNvSpPr/>
                <p:nvPr/>
              </p:nvSpPr>
              <p:spPr bwMode="auto">
                <a:xfrm>
                  <a:off x="5803298" y="5132486"/>
                  <a:ext cx="168275" cy="333375"/>
                </a:xfrm>
                <a:custGeom>
                  <a:avLst/>
                  <a:gdLst>
                    <a:gd name="T0" fmla="*/ 0 w 152"/>
                    <a:gd name="T1" fmla="*/ 151 h 313"/>
                    <a:gd name="T2" fmla="*/ 0 w 152"/>
                    <a:gd name="T3" fmla="*/ 200 h 313"/>
                    <a:gd name="T4" fmla="*/ 10 w 152"/>
                    <a:gd name="T5" fmla="*/ 252 h 313"/>
                    <a:gd name="T6" fmla="*/ 40 w 152"/>
                    <a:gd name="T7" fmla="*/ 271 h 313"/>
                    <a:gd name="T8" fmla="*/ 59 w 152"/>
                    <a:gd name="T9" fmla="*/ 312 h 313"/>
                    <a:gd name="T10" fmla="*/ 70 w 152"/>
                    <a:gd name="T11" fmla="*/ 252 h 313"/>
                    <a:gd name="T12" fmla="*/ 99 w 152"/>
                    <a:gd name="T13" fmla="*/ 217 h 313"/>
                    <a:gd name="T14" fmla="*/ 151 w 152"/>
                    <a:gd name="T15" fmla="*/ 65 h 313"/>
                    <a:gd name="T16" fmla="*/ 151 w 152"/>
                    <a:gd name="T17" fmla="*/ 16 h 313"/>
                    <a:gd name="T18" fmla="*/ 124 w 152"/>
                    <a:gd name="T19" fmla="*/ 0 h 313"/>
                    <a:gd name="T20" fmla="*/ 75 w 152"/>
                    <a:gd name="T21" fmla="*/ 21 h 313"/>
                    <a:gd name="T22" fmla="*/ 0 w 152"/>
                    <a:gd name="T23" fmla="*/ 151 h 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2" h="313">
                      <a:moveTo>
                        <a:pt x="0" y="151"/>
                      </a:moveTo>
                      <a:lnTo>
                        <a:pt x="0" y="200"/>
                      </a:lnTo>
                      <a:lnTo>
                        <a:pt x="10" y="252"/>
                      </a:lnTo>
                      <a:lnTo>
                        <a:pt x="40" y="271"/>
                      </a:lnTo>
                      <a:lnTo>
                        <a:pt x="59" y="312"/>
                      </a:lnTo>
                      <a:lnTo>
                        <a:pt x="70" y="252"/>
                      </a:lnTo>
                      <a:lnTo>
                        <a:pt x="99" y="217"/>
                      </a:lnTo>
                      <a:lnTo>
                        <a:pt x="151" y="65"/>
                      </a:lnTo>
                      <a:lnTo>
                        <a:pt x="151" y="16"/>
                      </a:lnTo>
                      <a:lnTo>
                        <a:pt x="124" y="0"/>
                      </a:lnTo>
                      <a:lnTo>
                        <a:pt x="75" y="21"/>
                      </a:lnTo>
                      <a:lnTo>
                        <a:pt x="0" y="151"/>
                      </a:lnTo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9" name="Freeform 37"/>
                <p:cNvSpPr/>
                <p:nvPr/>
              </p:nvSpPr>
              <p:spPr bwMode="auto">
                <a:xfrm>
                  <a:off x="5046060" y="3648174"/>
                  <a:ext cx="692150" cy="447675"/>
                </a:xfrm>
                <a:custGeom>
                  <a:avLst/>
                  <a:gdLst>
                    <a:gd name="T0" fmla="*/ 139 w 629"/>
                    <a:gd name="T1" fmla="*/ 403 h 418"/>
                    <a:gd name="T2" fmla="*/ 144 w 629"/>
                    <a:gd name="T3" fmla="*/ 380 h 418"/>
                    <a:gd name="T4" fmla="*/ 166 w 629"/>
                    <a:gd name="T5" fmla="*/ 373 h 418"/>
                    <a:gd name="T6" fmla="*/ 206 w 629"/>
                    <a:gd name="T7" fmla="*/ 403 h 418"/>
                    <a:gd name="T8" fmla="*/ 219 w 629"/>
                    <a:gd name="T9" fmla="*/ 403 h 418"/>
                    <a:gd name="T10" fmla="*/ 258 w 629"/>
                    <a:gd name="T11" fmla="*/ 401 h 418"/>
                    <a:gd name="T12" fmla="*/ 279 w 629"/>
                    <a:gd name="T13" fmla="*/ 384 h 418"/>
                    <a:gd name="T14" fmla="*/ 310 w 629"/>
                    <a:gd name="T15" fmla="*/ 408 h 418"/>
                    <a:gd name="T16" fmla="*/ 323 w 629"/>
                    <a:gd name="T17" fmla="*/ 386 h 418"/>
                    <a:gd name="T18" fmla="*/ 325 w 629"/>
                    <a:gd name="T19" fmla="*/ 376 h 418"/>
                    <a:gd name="T20" fmla="*/ 350 w 629"/>
                    <a:gd name="T21" fmla="*/ 360 h 418"/>
                    <a:gd name="T22" fmla="*/ 359 w 629"/>
                    <a:gd name="T23" fmla="*/ 327 h 418"/>
                    <a:gd name="T24" fmla="*/ 382 w 629"/>
                    <a:gd name="T25" fmla="*/ 322 h 418"/>
                    <a:gd name="T26" fmla="*/ 454 w 629"/>
                    <a:gd name="T27" fmla="*/ 208 h 418"/>
                    <a:gd name="T28" fmla="*/ 440 w 629"/>
                    <a:gd name="T29" fmla="*/ 190 h 418"/>
                    <a:gd name="T30" fmla="*/ 454 w 629"/>
                    <a:gd name="T31" fmla="*/ 178 h 418"/>
                    <a:gd name="T32" fmla="*/ 470 w 629"/>
                    <a:gd name="T33" fmla="*/ 183 h 418"/>
                    <a:gd name="T34" fmla="*/ 491 w 629"/>
                    <a:gd name="T35" fmla="*/ 172 h 418"/>
                    <a:gd name="T36" fmla="*/ 503 w 629"/>
                    <a:gd name="T37" fmla="*/ 144 h 418"/>
                    <a:gd name="T38" fmla="*/ 560 w 629"/>
                    <a:gd name="T39" fmla="*/ 94 h 418"/>
                    <a:gd name="T40" fmla="*/ 604 w 629"/>
                    <a:gd name="T41" fmla="*/ 78 h 418"/>
                    <a:gd name="T42" fmla="*/ 628 w 629"/>
                    <a:gd name="T43" fmla="*/ 59 h 418"/>
                    <a:gd name="T44" fmla="*/ 621 w 629"/>
                    <a:gd name="T45" fmla="*/ 18 h 418"/>
                    <a:gd name="T46" fmla="*/ 592 w 629"/>
                    <a:gd name="T47" fmla="*/ 15 h 418"/>
                    <a:gd name="T48" fmla="*/ 522 w 629"/>
                    <a:gd name="T49" fmla="*/ 22 h 418"/>
                    <a:gd name="T50" fmla="*/ 476 w 629"/>
                    <a:gd name="T51" fmla="*/ 0 h 418"/>
                    <a:gd name="T52" fmla="*/ 449 w 629"/>
                    <a:gd name="T53" fmla="*/ 4 h 418"/>
                    <a:gd name="T54" fmla="*/ 378 w 629"/>
                    <a:gd name="T55" fmla="*/ 94 h 418"/>
                    <a:gd name="T56" fmla="*/ 359 w 629"/>
                    <a:gd name="T57" fmla="*/ 104 h 418"/>
                    <a:gd name="T58" fmla="*/ 312 w 629"/>
                    <a:gd name="T59" fmla="*/ 86 h 418"/>
                    <a:gd name="T60" fmla="*/ 310 w 629"/>
                    <a:gd name="T61" fmla="*/ 63 h 418"/>
                    <a:gd name="T62" fmla="*/ 300 w 629"/>
                    <a:gd name="T63" fmla="*/ 25 h 418"/>
                    <a:gd name="T64" fmla="*/ 274 w 629"/>
                    <a:gd name="T65" fmla="*/ 9 h 418"/>
                    <a:gd name="T66" fmla="*/ 235 w 629"/>
                    <a:gd name="T67" fmla="*/ 20 h 418"/>
                    <a:gd name="T68" fmla="*/ 209 w 629"/>
                    <a:gd name="T69" fmla="*/ 2 h 418"/>
                    <a:gd name="T70" fmla="*/ 171 w 629"/>
                    <a:gd name="T71" fmla="*/ 49 h 418"/>
                    <a:gd name="T72" fmla="*/ 131 w 629"/>
                    <a:gd name="T73" fmla="*/ 59 h 418"/>
                    <a:gd name="T74" fmla="*/ 75 w 629"/>
                    <a:gd name="T75" fmla="*/ 107 h 418"/>
                    <a:gd name="T76" fmla="*/ 16 w 629"/>
                    <a:gd name="T77" fmla="*/ 216 h 418"/>
                    <a:gd name="T78" fmla="*/ 32 w 629"/>
                    <a:gd name="T79" fmla="*/ 244 h 418"/>
                    <a:gd name="T80" fmla="*/ 28 w 629"/>
                    <a:gd name="T81" fmla="*/ 256 h 418"/>
                    <a:gd name="T82" fmla="*/ 28 w 629"/>
                    <a:gd name="T83" fmla="*/ 269 h 418"/>
                    <a:gd name="T84" fmla="*/ 36 w 629"/>
                    <a:gd name="T85" fmla="*/ 280 h 418"/>
                    <a:gd name="T86" fmla="*/ 55 w 629"/>
                    <a:gd name="T87" fmla="*/ 269 h 418"/>
                    <a:gd name="T88" fmla="*/ 88 w 629"/>
                    <a:gd name="T89" fmla="*/ 261 h 418"/>
                    <a:gd name="T90" fmla="*/ 0 w 629"/>
                    <a:gd name="T91" fmla="*/ 355 h 418"/>
                    <a:gd name="T92" fmla="*/ 0 w 629"/>
                    <a:gd name="T93" fmla="*/ 380 h 418"/>
                    <a:gd name="T94" fmla="*/ 18 w 629"/>
                    <a:gd name="T95" fmla="*/ 384 h 418"/>
                    <a:gd name="T96" fmla="*/ 59 w 629"/>
                    <a:gd name="T97" fmla="*/ 417 h 418"/>
                    <a:gd name="T98" fmla="*/ 121 w 629"/>
                    <a:gd name="T99" fmla="*/ 408 h 418"/>
                    <a:gd name="T100" fmla="*/ 139 w 629"/>
                    <a:gd name="T101" fmla="*/ 403 h 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629" h="418">
                      <a:moveTo>
                        <a:pt x="139" y="403"/>
                      </a:moveTo>
                      <a:lnTo>
                        <a:pt x="144" y="380"/>
                      </a:lnTo>
                      <a:lnTo>
                        <a:pt x="166" y="373"/>
                      </a:lnTo>
                      <a:lnTo>
                        <a:pt x="206" y="403"/>
                      </a:lnTo>
                      <a:lnTo>
                        <a:pt x="219" y="403"/>
                      </a:lnTo>
                      <a:lnTo>
                        <a:pt x="258" y="401"/>
                      </a:lnTo>
                      <a:lnTo>
                        <a:pt x="279" y="384"/>
                      </a:lnTo>
                      <a:lnTo>
                        <a:pt x="310" y="408"/>
                      </a:lnTo>
                      <a:lnTo>
                        <a:pt x="323" y="386"/>
                      </a:lnTo>
                      <a:lnTo>
                        <a:pt x="325" y="376"/>
                      </a:lnTo>
                      <a:lnTo>
                        <a:pt x="350" y="360"/>
                      </a:lnTo>
                      <a:lnTo>
                        <a:pt x="359" y="327"/>
                      </a:lnTo>
                      <a:lnTo>
                        <a:pt x="382" y="322"/>
                      </a:lnTo>
                      <a:lnTo>
                        <a:pt x="454" y="208"/>
                      </a:lnTo>
                      <a:lnTo>
                        <a:pt x="440" y="190"/>
                      </a:lnTo>
                      <a:lnTo>
                        <a:pt x="454" y="178"/>
                      </a:lnTo>
                      <a:lnTo>
                        <a:pt x="470" y="183"/>
                      </a:lnTo>
                      <a:lnTo>
                        <a:pt x="491" y="172"/>
                      </a:lnTo>
                      <a:lnTo>
                        <a:pt x="503" y="144"/>
                      </a:lnTo>
                      <a:lnTo>
                        <a:pt x="560" y="94"/>
                      </a:lnTo>
                      <a:lnTo>
                        <a:pt x="604" y="78"/>
                      </a:lnTo>
                      <a:lnTo>
                        <a:pt x="628" y="59"/>
                      </a:lnTo>
                      <a:lnTo>
                        <a:pt x="621" y="18"/>
                      </a:lnTo>
                      <a:lnTo>
                        <a:pt x="592" y="15"/>
                      </a:lnTo>
                      <a:lnTo>
                        <a:pt x="522" y="22"/>
                      </a:lnTo>
                      <a:lnTo>
                        <a:pt x="476" y="0"/>
                      </a:lnTo>
                      <a:lnTo>
                        <a:pt x="449" y="4"/>
                      </a:lnTo>
                      <a:lnTo>
                        <a:pt x="378" y="94"/>
                      </a:lnTo>
                      <a:lnTo>
                        <a:pt x="359" y="104"/>
                      </a:lnTo>
                      <a:lnTo>
                        <a:pt x="312" y="86"/>
                      </a:lnTo>
                      <a:lnTo>
                        <a:pt x="310" y="63"/>
                      </a:lnTo>
                      <a:lnTo>
                        <a:pt x="300" y="25"/>
                      </a:lnTo>
                      <a:lnTo>
                        <a:pt x="274" y="9"/>
                      </a:lnTo>
                      <a:lnTo>
                        <a:pt x="235" y="20"/>
                      </a:lnTo>
                      <a:lnTo>
                        <a:pt x="209" y="2"/>
                      </a:lnTo>
                      <a:lnTo>
                        <a:pt x="171" y="49"/>
                      </a:lnTo>
                      <a:lnTo>
                        <a:pt x="131" y="59"/>
                      </a:lnTo>
                      <a:lnTo>
                        <a:pt x="75" y="107"/>
                      </a:lnTo>
                      <a:lnTo>
                        <a:pt x="16" y="216"/>
                      </a:lnTo>
                      <a:lnTo>
                        <a:pt x="32" y="244"/>
                      </a:lnTo>
                      <a:lnTo>
                        <a:pt x="28" y="256"/>
                      </a:lnTo>
                      <a:lnTo>
                        <a:pt x="28" y="269"/>
                      </a:lnTo>
                      <a:lnTo>
                        <a:pt x="36" y="280"/>
                      </a:lnTo>
                      <a:lnTo>
                        <a:pt x="55" y="269"/>
                      </a:lnTo>
                      <a:lnTo>
                        <a:pt x="88" y="261"/>
                      </a:lnTo>
                      <a:lnTo>
                        <a:pt x="0" y="355"/>
                      </a:lnTo>
                      <a:lnTo>
                        <a:pt x="0" y="380"/>
                      </a:lnTo>
                      <a:lnTo>
                        <a:pt x="18" y="384"/>
                      </a:lnTo>
                      <a:lnTo>
                        <a:pt x="59" y="417"/>
                      </a:lnTo>
                      <a:lnTo>
                        <a:pt x="121" y="408"/>
                      </a:lnTo>
                      <a:lnTo>
                        <a:pt x="139" y="40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40" name="Freeform 38"/>
                <p:cNvSpPr>
                  <a:spLocks noChangeAspect="1"/>
                </p:cNvSpPr>
                <p:nvPr/>
              </p:nvSpPr>
              <p:spPr bwMode="auto">
                <a:xfrm>
                  <a:off x="4077685" y="4422874"/>
                  <a:ext cx="544513" cy="488950"/>
                </a:xfrm>
                <a:custGeom>
                  <a:avLst/>
                  <a:gdLst>
                    <a:gd name="T0" fmla="*/ 87 w 353"/>
                    <a:gd name="T1" fmla="*/ 307 h 330"/>
                    <a:gd name="T2" fmla="*/ 117 w 353"/>
                    <a:gd name="T3" fmla="*/ 285 h 330"/>
                    <a:gd name="T4" fmla="*/ 156 w 353"/>
                    <a:gd name="T5" fmla="*/ 253 h 330"/>
                    <a:gd name="T6" fmla="*/ 215 w 353"/>
                    <a:gd name="T7" fmla="*/ 261 h 330"/>
                    <a:gd name="T8" fmla="*/ 219 w 353"/>
                    <a:gd name="T9" fmla="*/ 285 h 330"/>
                    <a:gd name="T10" fmla="*/ 296 w 353"/>
                    <a:gd name="T11" fmla="*/ 316 h 330"/>
                    <a:gd name="T12" fmla="*/ 255 w 353"/>
                    <a:gd name="T13" fmla="*/ 208 h 330"/>
                    <a:gd name="T14" fmla="*/ 236 w 353"/>
                    <a:gd name="T15" fmla="*/ 169 h 330"/>
                    <a:gd name="T16" fmla="*/ 239 w 353"/>
                    <a:gd name="T17" fmla="*/ 136 h 330"/>
                    <a:gd name="T18" fmla="*/ 294 w 353"/>
                    <a:gd name="T19" fmla="*/ 129 h 330"/>
                    <a:gd name="T20" fmla="*/ 336 w 353"/>
                    <a:gd name="T21" fmla="*/ 102 h 330"/>
                    <a:gd name="T22" fmla="*/ 353 w 353"/>
                    <a:gd name="T23" fmla="*/ 91 h 330"/>
                    <a:gd name="T24" fmla="*/ 344 w 353"/>
                    <a:gd name="T25" fmla="*/ 52 h 330"/>
                    <a:gd name="T26" fmla="*/ 302 w 353"/>
                    <a:gd name="T27" fmla="*/ 24 h 330"/>
                    <a:gd name="T28" fmla="*/ 260 w 353"/>
                    <a:gd name="T29" fmla="*/ 15 h 330"/>
                    <a:gd name="T30" fmla="*/ 215 w 353"/>
                    <a:gd name="T31" fmla="*/ 0 h 330"/>
                    <a:gd name="T32" fmla="*/ 221 w 353"/>
                    <a:gd name="T33" fmla="*/ 31 h 330"/>
                    <a:gd name="T34" fmla="*/ 222 w 353"/>
                    <a:gd name="T35" fmla="*/ 48 h 330"/>
                    <a:gd name="T36" fmla="*/ 204 w 353"/>
                    <a:gd name="T37" fmla="*/ 66 h 330"/>
                    <a:gd name="T38" fmla="*/ 195 w 353"/>
                    <a:gd name="T39" fmla="*/ 94 h 330"/>
                    <a:gd name="T40" fmla="*/ 183 w 353"/>
                    <a:gd name="T41" fmla="*/ 115 h 330"/>
                    <a:gd name="T42" fmla="*/ 153 w 353"/>
                    <a:gd name="T43" fmla="*/ 117 h 330"/>
                    <a:gd name="T44" fmla="*/ 150 w 353"/>
                    <a:gd name="T45" fmla="*/ 138 h 330"/>
                    <a:gd name="T46" fmla="*/ 132 w 353"/>
                    <a:gd name="T47" fmla="*/ 172 h 330"/>
                    <a:gd name="T48" fmla="*/ 107 w 353"/>
                    <a:gd name="T49" fmla="*/ 178 h 330"/>
                    <a:gd name="T50" fmla="*/ 101 w 353"/>
                    <a:gd name="T51" fmla="*/ 153 h 330"/>
                    <a:gd name="T52" fmla="*/ 69 w 353"/>
                    <a:gd name="T53" fmla="*/ 168 h 330"/>
                    <a:gd name="T54" fmla="*/ 44 w 353"/>
                    <a:gd name="T55" fmla="*/ 147 h 330"/>
                    <a:gd name="T56" fmla="*/ 26 w 353"/>
                    <a:gd name="T57" fmla="*/ 163 h 330"/>
                    <a:gd name="T58" fmla="*/ 24 w 353"/>
                    <a:gd name="T59" fmla="*/ 193 h 330"/>
                    <a:gd name="T60" fmla="*/ 6 w 353"/>
                    <a:gd name="T61" fmla="*/ 208 h 330"/>
                    <a:gd name="T62" fmla="*/ 11 w 353"/>
                    <a:gd name="T63" fmla="*/ 229 h 330"/>
                    <a:gd name="T64" fmla="*/ 30 w 353"/>
                    <a:gd name="T65" fmla="*/ 243 h 330"/>
                    <a:gd name="T66" fmla="*/ 39 w 353"/>
                    <a:gd name="T67" fmla="*/ 268 h 330"/>
                    <a:gd name="T68" fmla="*/ 63 w 353"/>
                    <a:gd name="T69" fmla="*/ 273 h 330"/>
                    <a:gd name="T70" fmla="*/ 77 w 353"/>
                    <a:gd name="T71" fmla="*/ 298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53" h="330">
                      <a:moveTo>
                        <a:pt x="72" y="310"/>
                      </a:moveTo>
                      <a:lnTo>
                        <a:pt x="87" y="307"/>
                      </a:lnTo>
                      <a:lnTo>
                        <a:pt x="95" y="318"/>
                      </a:lnTo>
                      <a:lnTo>
                        <a:pt x="117" y="285"/>
                      </a:lnTo>
                      <a:lnTo>
                        <a:pt x="144" y="286"/>
                      </a:lnTo>
                      <a:lnTo>
                        <a:pt x="156" y="253"/>
                      </a:lnTo>
                      <a:lnTo>
                        <a:pt x="182" y="267"/>
                      </a:lnTo>
                      <a:lnTo>
                        <a:pt x="215" y="261"/>
                      </a:lnTo>
                      <a:lnTo>
                        <a:pt x="221" y="274"/>
                      </a:lnTo>
                      <a:lnTo>
                        <a:pt x="219" y="285"/>
                      </a:lnTo>
                      <a:lnTo>
                        <a:pt x="269" y="330"/>
                      </a:lnTo>
                      <a:lnTo>
                        <a:pt x="296" y="316"/>
                      </a:lnTo>
                      <a:lnTo>
                        <a:pt x="293" y="256"/>
                      </a:lnTo>
                      <a:lnTo>
                        <a:pt x="255" y="208"/>
                      </a:lnTo>
                      <a:lnTo>
                        <a:pt x="233" y="198"/>
                      </a:lnTo>
                      <a:lnTo>
                        <a:pt x="236" y="169"/>
                      </a:lnTo>
                      <a:lnTo>
                        <a:pt x="221" y="150"/>
                      </a:lnTo>
                      <a:lnTo>
                        <a:pt x="239" y="136"/>
                      </a:lnTo>
                      <a:lnTo>
                        <a:pt x="272" y="133"/>
                      </a:lnTo>
                      <a:lnTo>
                        <a:pt x="294" y="129"/>
                      </a:lnTo>
                      <a:lnTo>
                        <a:pt x="320" y="109"/>
                      </a:lnTo>
                      <a:lnTo>
                        <a:pt x="336" y="102"/>
                      </a:lnTo>
                      <a:lnTo>
                        <a:pt x="345" y="109"/>
                      </a:lnTo>
                      <a:lnTo>
                        <a:pt x="353" y="91"/>
                      </a:lnTo>
                      <a:lnTo>
                        <a:pt x="344" y="63"/>
                      </a:lnTo>
                      <a:lnTo>
                        <a:pt x="344" y="52"/>
                      </a:lnTo>
                      <a:lnTo>
                        <a:pt x="321" y="27"/>
                      </a:lnTo>
                      <a:lnTo>
                        <a:pt x="302" y="24"/>
                      </a:lnTo>
                      <a:lnTo>
                        <a:pt x="275" y="30"/>
                      </a:lnTo>
                      <a:lnTo>
                        <a:pt x="260" y="15"/>
                      </a:lnTo>
                      <a:lnTo>
                        <a:pt x="231" y="3"/>
                      </a:lnTo>
                      <a:lnTo>
                        <a:pt x="215" y="0"/>
                      </a:lnTo>
                      <a:lnTo>
                        <a:pt x="215" y="10"/>
                      </a:lnTo>
                      <a:lnTo>
                        <a:pt x="221" y="31"/>
                      </a:lnTo>
                      <a:lnTo>
                        <a:pt x="231" y="33"/>
                      </a:lnTo>
                      <a:lnTo>
                        <a:pt x="222" y="48"/>
                      </a:lnTo>
                      <a:lnTo>
                        <a:pt x="206" y="54"/>
                      </a:lnTo>
                      <a:lnTo>
                        <a:pt x="204" y="66"/>
                      </a:lnTo>
                      <a:lnTo>
                        <a:pt x="195" y="82"/>
                      </a:lnTo>
                      <a:lnTo>
                        <a:pt x="195" y="94"/>
                      </a:lnTo>
                      <a:lnTo>
                        <a:pt x="191" y="106"/>
                      </a:lnTo>
                      <a:lnTo>
                        <a:pt x="183" y="115"/>
                      </a:lnTo>
                      <a:lnTo>
                        <a:pt x="173" y="106"/>
                      </a:lnTo>
                      <a:lnTo>
                        <a:pt x="153" y="117"/>
                      </a:lnTo>
                      <a:lnTo>
                        <a:pt x="156" y="129"/>
                      </a:lnTo>
                      <a:lnTo>
                        <a:pt x="150" y="138"/>
                      </a:lnTo>
                      <a:lnTo>
                        <a:pt x="140" y="165"/>
                      </a:lnTo>
                      <a:lnTo>
                        <a:pt x="132" y="172"/>
                      </a:lnTo>
                      <a:lnTo>
                        <a:pt x="120" y="174"/>
                      </a:lnTo>
                      <a:lnTo>
                        <a:pt x="107" y="178"/>
                      </a:lnTo>
                      <a:lnTo>
                        <a:pt x="107" y="162"/>
                      </a:lnTo>
                      <a:lnTo>
                        <a:pt x="101" y="153"/>
                      </a:lnTo>
                      <a:lnTo>
                        <a:pt x="80" y="154"/>
                      </a:lnTo>
                      <a:lnTo>
                        <a:pt x="69" y="168"/>
                      </a:lnTo>
                      <a:lnTo>
                        <a:pt x="63" y="159"/>
                      </a:lnTo>
                      <a:lnTo>
                        <a:pt x="44" y="147"/>
                      </a:lnTo>
                      <a:lnTo>
                        <a:pt x="30" y="153"/>
                      </a:lnTo>
                      <a:lnTo>
                        <a:pt x="26" y="163"/>
                      </a:lnTo>
                      <a:lnTo>
                        <a:pt x="30" y="183"/>
                      </a:lnTo>
                      <a:lnTo>
                        <a:pt x="24" y="193"/>
                      </a:lnTo>
                      <a:lnTo>
                        <a:pt x="17" y="204"/>
                      </a:lnTo>
                      <a:lnTo>
                        <a:pt x="6" y="208"/>
                      </a:lnTo>
                      <a:lnTo>
                        <a:pt x="0" y="222"/>
                      </a:lnTo>
                      <a:lnTo>
                        <a:pt x="11" y="229"/>
                      </a:lnTo>
                      <a:lnTo>
                        <a:pt x="17" y="243"/>
                      </a:lnTo>
                      <a:lnTo>
                        <a:pt x="30" y="243"/>
                      </a:lnTo>
                      <a:lnTo>
                        <a:pt x="29" y="253"/>
                      </a:lnTo>
                      <a:lnTo>
                        <a:pt x="39" y="268"/>
                      </a:lnTo>
                      <a:lnTo>
                        <a:pt x="53" y="268"/>
                      </a:lnTo>
                      <a:lnTo>
                        <a:pt x="63" y="273"/>
                      </a:lnTo>
                      <a:lnTo>
                        <a:pt x="72" y="288"/>
                      </a:lnTo>
                      <a:lnTo>
                        <a:pt x="77" y="298"/>
                      </a:lnTo>
                      <a:lnTo>
                        <a:pt x="72" y="310"/>
                      </a:lnTo>
                      <a:close/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aphicFrame>
            <p:nvGraphicFramePr>
              <p:cNvPr id="5" name="图表 4"/>
              <p:cNvGraphicFramePr/>
              <p:nvPr/>
            </p:nvGraphicFramePr>
            <p:xfrm>
              <a:off x="8937" y="2569"/>
              <a:ext cx="8234" cy="659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</p:grpSp>
      <p:grpSp>
        <p:nvGrpSpPr>
          <p:cNvPr id="216" name="组合 215"/>
          <p:cNvGrpSpPr/>
          <p:nvPr/>
        </p:nvGrpSpPr>
        <p:grpSpPr>
          <a:xfrm>
            <a:off x="624840" y="1849120"/>
            <a:ext cx="5386070" cy="640080"/>
            <a:chOff x="984" y="2597"/>
            <a:chExt cx="8482" cy="1008"/>
          </a:xfrm>
        </p:grpSpPr>
        <p:sp>
          <p:nvSpPr>
            <p:cNvPr id="183" name="speed"/>
            <p:cNvSpPr txBox="1">
              <a:spLocks noChangeArrowheads="1"/>
            </p:cNvSpPr>
            <p:nvPr/>
          </p:nvSpPr>
          <p:spPr bwMode="auto">
            <a:xfrm>
              <a:off x="1914" y="2597"/>
              <a:ext cx="7552" cy="100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l" eaLnBrk="1" latinLnBrk="1" hangingPunct="1">
                <a:lnSpc>
                  <a:spcPct val="150000"/>
                </a:lnSpc>
                <a:defRPr/>
              </a:pPr>
              <a:r>
                <a:rPr lang="en-US" altLang="ko-KR" sz="160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成品油零售市场格局：</a:t>
              </a:r>
            </a:p>
            <a:p>
              <a:pPr algn="l" eaLnBrk="1" latinLnBrk="1" hangingPunct="1">
                <a:lnSpc>
                  <a:spcPct val="150000"/>
                </a:lnSpc>
                <a:defRPr/>
              </a:pP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从垄断到竞争，各类加油站迎来发展机遇</a:t>
              </a:r>
              <a:endParaRPr lang="en-US" altLang="ko-KR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10" name="组合 209"/>
            <p:cNvGrpSpPr/>
            <p:nvPr/>
          </p:nvGrpSpPr>
          <p:grpSpPr>
            <a:xfrm>
              <a:off x="984" y="2783"/>
              <a:ext cx="713" cy="636"/>
              <a:chOff x="879" y="2783"/>
              <a:chExt cx="713" cy="636"/>
            </a:xfrm>
          </p:grpSpPr>
          <p:sp>
            <p:nvSpPr>
              <p:cNvPr id="195" name="椭圆 194"/>
              <p:cNvSpPr/>
              <p:nvPr/>
            </p:nvSpPr>
            <p:spPr>
              <a:xfrm>
                <a:off x="905" y="2783"/>
                <a:ext cx="651" cy="636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文本框 199"/>
              <p:cNvSpPr txBox="1"/>
              <p:nvPr/>
            </p:nvSpPr>
            <p:spPr>
              <a:xfrm>
                <a:off x="879" y="2855"/>
                <a:ext cx="713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</a:p>
            </p:txBody>
          </p:sp>
        </p:grpSp>
      </p:grpSp>
      <p:grpSp>
        <p:nvGrpSpPr>
          <p:cNvPr id="215" name="组合 214"/>
          <p:cNvGrpSpPr/>
          <p:nvPr/>
        </p:nvGrpSpPr>
        <p:grpSpPr>
          <a:xfrm>
            <a:off x="641350" y="2715895"/>
            <a:ext cx="5370830" cy="640080"/>
            <a:chOff x="1010" y="3879"/>
            <a:chExt cx="8458" cy="1008"/>
          </a:xfrm>
        </p:grpSpPr>
        <p:sp>
          <p:nvSpPr>
            <p:cNvPr id="186" name="文本框 185"/>
            <p:cNvSpPr txBox="1"/>
            <p:nvPr/>
          </p:nvSpPr>
          <p:spPr>
            <a:xfrm>
              <a:off x="1916" y="3879"/>
              <a:ext cx="7552" cy="100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 eaLnBrk="0" latinLnBrk="0" hangingPunct="0">
                <a:lnSpc>
                  <a:spcPct val="150000"/>
                </a:lnSpc>
              </a:pPr>
              <a:r>
                <a:rPr kumimoji="1" lang="en-US" altLang="ko-KR" sz="16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国企油站：</a:t>
              </a:r>
            </a:p>
            <a:p>
              <a:pPr algn="l" eaLnBrk="0" latinLnBrk="0" hangingPunct="0">
                <a:lnSpc>
                  <a:spcPct val="150000"/>
                </a:lnSpc>
              </a:pPr>
              <a:r>
                <a:rPr kumimoji="1"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创新滞后用户体验差，运营效率低、面对激烈竞争无法获取新客户</a:t>
              </a:r>
              <a:endParaRPr kumimoji="1"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09" name="组合 208"/>
            <p:cNvGrpSpPr/>
            <p:nvPr/>
          </p:nvGrpSpPr>
          <p:grpSpPr>
            <a:xfrm>
              <a:off x="1010" y="4065"/>
              <a:ext cx="651" cy="636"/>
              <a:chOff x="905" y="4065"/>
              <a:chExt cx="651" cy="636"/>
            </a:xfrm>
          </p:grpSpPr>
          <p:sp>
            <p:nvSpPr>
              <p:cNvPr id="196" name="椭圆 195"/>
              <p:cNvSpPr/>
              <p:nvPr/>
            </p:nvSpPr>
            <p:spPr>
              <a:xfrm>
                <a:off x="905" y="4065"/>
                <a:ext cx="651" cy="636"/>
              </a:xfrm>
              <a:prstGeom prst="ellipse">
                <a:avLst/>
              </a:prstGeom>
              <a:solidFill>
                <a:srgbClr val="EA801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文本框 200"/>
              <p:cNvSpPr txBox="1"/>
              <p:nvPr/>
            </p:nvSpPr>
            <p:spPr>
              <a:xfrm>
                <a:off x="929" y="4128"/>
                <a:ext cx="626" cy="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  <a:endParaRPr lang="en-US" altLang="zh-CN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214" name="组合 213"/>
          <p:cNvGrpSpPr/>
          <p:nvPr/>
        </p:nvGrpSpPr>
        <p:grpSpPr>
          <a:xfrm>
            <a:off x="631190" y="3582670"/>
            <a:ext cx="5370830" cy="640080"/>
            <a:chOff x="1010" y="5606"/>
            <a:chExt cx="8458" cy="1008"/>
          </a:xfrm>
        </p:grpSpPr>
        <p:sp>
          <p:nvSpPr>
            <p:cNvPr id="187" name="文本框 186"/>
            <p:cNvSpPr txBox="1"/>
            <p:nvPr/>
          </p:nvSpPr>
          <p:spPr>
            <a:xfrm>
              <a:off x="1916" y="5606"/>
              <a:ext cx="7552" cy="100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1600" b="1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外资油站：</a:t>
              </a:r>
            </a:p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服务能力已接近上限，急需创新模式优化提升服务效率</a:t>
              </a:r>
              <a:endParaRPr kumimoji="1"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08" name="组合 207"/>
            <p:cNvGrpSpPr/>
            <p:nvPr/>
          </p:nvGrpSpPr>
          <p:grpSpPr>
            <a:xfrm>
              <a:off x="1010" y="5792"/>
              <a:ext cx="723" cy="636"/>
              <a:chOff x="905" y="5792"/>
              <a:chExt cx="723" cy="636"/>
            </a:xfrm>
          </p:grpSpPr>
          <p:sp>
            <p:nvSpPr>
              <p:cNvPr id="197" name="椭圆 196"/>
              <p:cNvSpPr/>
              <p:nvPr/>
            </p:nvSpPr>
            <p:spPr>
              <a:xfrm>
                <a:off x="905" y="5792"/>
                <a:ext cx="651" cy="636"/>
              </a:xfrm>
              <a:prstGeom prst="ellipse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文本框 201"/>
              <p:cNvSpPr txBox="1"/>
              <p:nvPr/>
            </p:nvSpPr>
            <p:spPr>
              <a:xfrm>
                <a:off x="909" y="5868"/>
                <a:ext cx="719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grpSp>
        <p:nvGrpSpPr>
          <p:cNvPr id="213" name="组合 212"/>
          <p:cNvGrpSpPr/>
          <p:nvPr/>
        </p:nvGrpSpPr>
        <p:grpSpPr>
          <a:xfrm>
            <a:off x="638810" y="4449445"/>
            <a:ext cx="5373370" cy="640080"/>
            <a:chOff x="1006" y="7304"/>
            <a:chExt cx="8462" cy="1008"/>
          </a:xfrm>
        </p:grpSpPr>
        <p:sp>
          <p:nvSpPr>
            <p:cNvPr id="188" name="文本框 187"/>
            <p:cNvSpPr txBox="1"/>
            <p:nvPr/>
          </p:nvSpPr>
          <p:spPr>
            <a:xfrm>
              <a:off x="1916" y="7304"/>
              <a:ext cx="7552" cy="100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 eaLnBrk="1" latinLnBrk="0" hangingPunct="1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1600" b="1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民营或独立油站：</a:t>
              </a:r>
            </a:p>
            <a:p>
              <a:pPr marL="0" indent="0" eaLnBrk="1" latinLnBrk="0" hangingPunct="1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单站销售效率低，品牌极为弱势，依托互联网进行整合机会巨大</a:t>
              </a:r>
              <a:endParaRPr kumimoji="1"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05" name="组合 204"/>
            <p:cNvGrpSpPr/>
            <p:nvPr/>
          </p:nvGrpSpPr>
          <p:grpSpPr>
            <a:xfrm>
              <a:off x="1006" y="7490"/>
              <a:ext cx="712" cy="636"/>
              <a:chOff x="901" y="7490"/>
              <a:chExt cx="712" cy="636"/>
            </a:xfrm>
          </p:grpSpPr>
          <p:sp>
            <p:nvSpPr>
              <p:cNvPr id="198" name="椭圆 197"/>
              <p:cNvSpPr/>
              <p:nvPr/>
            </p:nvSpPr>
            <p:spPr>
              <a:xfrm>
                <a:off x="905" y="7490"/>
                <a:ext cx="651" cy="636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" name="文本框 202"/>
              <p:cNvSpPr txBox="1"/>
              <p:nvPr/>
            </p:nvSpPr>
            <p:spPr>
              <a:xfrm>
                <a:off x="901" y="7572"/>
                <a:ext cx="712" cy="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</a:p>
            </p:txBody>
          </p:sp>
        </p:grpSp>
      </p:grpSp>
      <p:grpSp>
        <p:nvGrpSpPr>
          <p:cNvPr id="212" name="组合 211"/>
          <p:cNvGrpSpPr/>
          <p:nvPr/>
        </p:nvGrpSpPr>
        <p:grpSpPr>
          <a:xfrm>
            <a:off x="622300" y="5316220"/>
            <a:ext cx="5389245" cy="914400"/>
            <a:chOff x="980" y="8370"/>
            <a:chExt cx="8487" cy="1440"/>
          </a:xfrm>
        </p:grpSpPr>
        <p:sp>
          <p:nvSpPr>
            <p:cNvPr id="185" name="文本框 184"/>
            <p:cNvSpPr txBox="1"/>
            <p:nvPr/>
          </p:nvSpPr>
          <p:spPr>
            <a:xfrm>
              <a:off x="1914" y="8370"/>
              <a:ext cx="7553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6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各大</a:t>
              </a:r>
              <a:r>
                <a:rPr kumimoji="1" lang="en-US" altLang="ko-KR" sz="16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炼厂</a:t>
              </a:r>
              <a:r>
                <a:rPr kumimoji="1" lang="zh-CN" altLang="en-US" sz="16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：</a:t>
              </a:r>
            </a:p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产能过剩率超过30%，开工折损率接近15%，市场决定权转向终端，形成新的整合机会</a:t>
              </a:r>
              <a:endParaRPr kumimoji="1"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11" name="组合 210"/>
            <p:cNvGrpSpPr/>
            <p:nvPr/>
          </p:nvGrpSpPr>
          <p:grpSpPr>
            <a:xfrm>
              <a:off x="980" y="8772"/>
              <a:ext cx="775" cy="636"/>
              <a:chOff x="905" y="8772"/>
              <a:chExt cx="775" cy="636"/>
            </a:xfrm>
          </p:grpSpPr>
          <p:sp>
            <p:nvSpPr>
              <p:cNvPr id="199" name="椭圆 198"/>
              <p:cNvSpPr/>
              <p:nvPr/>
            </p:nvSpPr>
            <p:spPr>
              <a:xfrm>
                <a:off x="905" y="8772"/>
                <a:ext cx="651" cy="636"/>
              </a:xfrm>
              <a:prstGeom prst="ellipse">
                <a:avLst/>
              </a:prstGeom>
              <a:solidFill>
                <a:srgbClr val="FF8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文本框 203"/>
              <p:cNvSpPr txBox="1"/>
              <p:nvPr/>
            </p:nvSpPr>
            <p:spPr>
              <a:xfrm>
                <a:off x="923" y="8842"/>
                <a:ext cx="757" cy="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05</a:t>
                </a:r>
              </a:p>
            </p:txBody>
          </p:sp>
        </p:grpSp>
      </p:grpSp>
      <p:sp>
        <p:nvSpPr>
          <p:cNvPr id="6" name=" 6"/>
          <p:cNvSpPr/>
          <p:nvPr/>
        </p:nvSpPr>
        <p:spPr>
          <a:xfrm>
            <a:off x="6409055" y="3376930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 6"/>
          <p:cNvSpPr/>
          <p:nvPr/>
        </p:nvSpPr>
        <p:spPr>
          <a:xfrm rot="10800000">
            <a:off x="9975215" y="3084195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09055" y="2912110"/>
            <a:ext cx="1040130" cy="469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</a:rPr>
              <a:t>社会站数量占约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</a:rPr>
              <a:t>成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447655" y="3317875"/>
            <a:ext cx="925830" cy="469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</a:rPr>
              <a:t>社会站销量仅占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</a:rPr>
              <a:t>成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1824355"/>
            <a:ext cx="725170" cy="6565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返点明细（有返点版）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4045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875"/>
            <a:chOff x="1055" y="3891"/>
            <a:chExt cx="2635" cy="2425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点击首页返点明细，进入返点明细页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4798695" y="4020185"/>
            <a:ext cx="4095115" cy="2548890"/>
            <a:chOff x="7557" y="6331"/>
            <a:chExt cx="6449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8438"/>
              <a:ext cx="5304" cy="1907"/>
              <a:chOff x="5964" y="1228"/>
              <a:chExt cx="5304" cy="1907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点击返点栏，进入返点详情页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1356"/>
                <a:ext cx="1536" cy="1548"/>
              </a:xfrm>
              <a:prstGeom prst="bentConnector3">
                <a:avLst>
                  <a:gd name="adj1" fmla="val 72721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1228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8893810" y="1553845"/>
            <a:ext cx="2717800" cy="712470"/>
            <a:chOff x="4355" y="639"/>
            <a:chExt cx="4280" cy="1122"/>
          </a:xfrm>
        </p:grpSpPr>
        <p:sp>
          <p:nvSpPr>
            <p:cNvPr id="43" name="圆角矩形 42"/>
            <p:cNvSpPr/>
            <p:nvPr/>
          </p:nvSpPr>
          <p:spPr>
            <a:xfrm>
              <a:off x="4355" y="639"/>
              <a:ext cx="2937" cy="463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点击更多可删除该公司</a:t>
              </a:r>
            </a:p>
          </p:txBody>
        </p:sp>
        <p:cxnSp>
          <p:nvCxnSpPr>
            <p:cNvPr id="44" name="肘形连接符 43"/>
            <p:cNvCxnSpPr>
              <a:stCxn id="43" idx="3"/>
              <a:endCxn id="49" idx="0"/>
            </p:cNvCxnSpPr>
            <p:nvPr/>
          </p:nvCxnSpPr>
          <p:spPr>
            <a:xfrm>
              <a:off x="7292" y="871"/>
              <a:ext cx="1196" cy="635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/>
            <p:cNvSpPr/>
            <p:nvPr/>
          </p:nvSpPr>
          <p:spPr>
            <a:xfrm>
              <a:off x="8340" y="1506"/>
              <a:ext cx="29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69925" y="4862830"/>
            <a:ext cx="3432810" cy="426085"/>
            <a:chOff x="6000" y="2163"/>
            <a:chExt cx="5406" cy="671"/>
          </a:xfrm>
        </p:grpSpPr>
        <p:sp>
          <p:nvSpPr>
            <p:cNvPr id="24" name="圆角矩形 23"/>
            <p:cNvSpPr/>
            <p:nvPr/>
          </p:nvSpPr>
          <p:spPr>
            <a:xfrm>
              <a:off x="6000" y="2163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不同颜色代表已到账和结算中</a:t>
              </a:r>
            </a:p>
          </p:txBody>
        </p:sp>
        <p:cxnSp>
          <p:nvCxnSpPr>
            <p:cNvPr id="25" name="肘形连接符 24"/>
            <p:cNvCxnSpPr>
              <a:stCxn id="24" idx="3"/>
              <a:endCxn id="26" idx="2"/>
            </p:cNvCxnSpPr>
            <p:nvPr/>
          </p:nvCxnSpPr>
          <p:spPr>
            <a:xfrm flipV="1">
              <a:off x="8114" y="2291"/>
              <a:ext cx="3037" cy="208"/>
            </a:xfrm>
            <a:prstGeom prst="bentConnector3">
              <a:avLst>
                <a:gd name="adj1" fmla="val 9285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11151" y="216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936875" y="1427480"/>
            <a:ext cx="1861820" cy="676910"/>
            <a:chOff x="2801" y="2999"/>
            <a:chExt cx="2932" cy="1066"/>
          </a:xfrm>
        </p:grpSpPr>
        <p:sp>
          <p:nvSpPr>
            <p:cNvPr id="30" name="圆角矩形 29"/>
            <p:cNvSpPr/>
            <p:nvPr/>
          </p:nvSpPr>
          <p:spPr>
            <a:xfrm>
              <a:off x="2801" y="2999"/>
              <a:ext cx="2104" cy="64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点击右上方操作，可进行筛选搜索</a:t>
              </a:r>
            </a:p>
          </p:txBody>
        </p:sp>
        <p:cxnSp>
          <p:nvCxnSpPr>
            <p:cNvPr id="31" name="肘形连接符 30"/>
            <p:cNvCxnSpPr>
              <a:stCxn id="30" idx="3"/>
              <a:endCxn id="32" idx="0"/>
            </p:cNvCxnSpPr>
            <p:nvPr/>
          </p:nvCxnSpPr>
          <p:spPr>
            <a:xfrm>
              <a:off x="4905" y="3319"/>
              <a:ext cx="701" cy="4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5478" y="3810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798695" y="2481580"/>
            <a:ext cx="837565" cy="1538605"/>
            <a:chOff x="-2474" y="3694"/>
            <a:chExt cx="1319" cy="2423"/>
          </a:xfrm>
        </p:grpSpPr>
        <p:cxnSp>
          <p:nvCxnSpPr>
            <p:cNvPr id="38" name="肘形连接符 37"/>
            <p:cNvCxnSpPr>
              <a:stCxn id="14" idx="1"/>
              <a:endCxn id="40" idx="6"/>
            </p:cNvCxnSpPr>
            <p:nvPr/>
          </p:nvCxnSpPr>
          <p:spPr>
            <a:xfrm rot="10800000">
              <a:off x="-2219" y="3822"/>
              <a:ext cx="1064" cy="229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9"/>
            <p:cNvSpPr/>
            <p:nvPr/>
          </p:nvSpPr>
          <p:spPr>
            <a:xfrm>
              <a:off x="-2474" y="369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4882515" y="4285615"/>
            <a:ext cx="2813050" cy="415925"/>
            <a:chOff x="4174" y="1844"/>
            <a:chExt cx="4430" cy="655"/>
          </a:xfrm>
        </p:grpSpPr>
        <p:cxnSp>
          <p:nvCxnSpPr>
            <p:cNvPr id="52" name="肘形连接符 51"/>
            <p:cNvCxnSpPr>
              <a:endCxn id="53" idx="4"/>
            </p:cNvCxnSpPr>
            <p:nvPr/>
          </p:nvCxnSpPr>
          <p:spPr>
            <a:xfrm flipV="1">
              <a:off x="4174" y="2099"/>
              <a:ext cx="4303" cy="4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椭圆 52"/>
            <p:cNvSpPr/>
            <p:nvPr/>
          </p:nvSpPr>
          <p:spPr>
            <a:xfrm>
              <a:off x="8349" y="184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" y="1847850"/>
            <a:ext cx="748665" cy="6172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4.8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使用：流水报表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点击底部流水报表，进入流水报表页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636770" y="1441450"/>
            <a:ext cx="2265680" cy="662940"/>
            <a:chOff x="7557" y="2510"/>
            <a:chExt cx="3568" cy="1044"/>
          </a:xfrm>
        </p:grpSpPr>
        <p:grpSp>
          <p:nvGrpSpPr>
            <p:cNvPr id="9" name="组合 8"/>
            <p:cNvGrpSpPr/>
            <p:nvPr/>
          </p:nvGrpSpPr>
          <p:grpSpPr>
            <a:xfrm>
              <a:off x="7557" y="2510"/>
              <a:ext cx="2965" cy="1044"/>
              <a:chOff x="5478" y="3021"/>
              <a:chExt cx="2965" cy="1044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304" y="3021"/>
                <a:ext cx="2139" cy="640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点击右上搜索，可搜索对应内容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0"/>
              </p:cNvCxnSpPr>
              <p:nvPr/>
            </p:nvCxnSpPr>
            <p:spPr>
              <a:xfrm rot="10800000" flipV="1">
                <a:off x="5624" y="3341"/>
                <a:ext cx="680" cy="469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5478" y="3810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0"/>
              <a:endCxn id="10" idx="3"/>
            </p:cNvCxnSpPr>
            <p:nvPr/>
          </p:nvCxnSpPr>
          <p:spPr>
            <a:xfrm rot="16200000" flipV="1">
              <a:off x="10453" y="2535"/>
              <a:ext cx="376" cy="9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4798695" y="4020185"/>
            <a:ext cx="4095115" cy="2548890"/>
            <a:chOff x="7557" y="6331"/>
            <a:chExt cx="6449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7487"/>
              <a:ext cx="5304" cy="2858"/>
              <a:chOff x="5964" y="277"/>
              <a:chExt cx="5304" cy="2858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点击流水栏，进入报表详情页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404"/>
                <a:ext cx="1536" cy="2384"/>
              </a:xfrm>
              <a:prstGeom prst="bentConnector3">
                <a:avLst>
                  <a:gd name="adj1" fmla="val 57226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277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669925" y="2728595"/>
            <a:ext cx="3019425" cy="2560320"/>
            <a:chOff x="6000" y="-1198"/>
            <a:chExt cx="4755" cy="4032"/>
          </a:xfrm>
        </p:grpSpPr>
        <p:sp>
          <p:nvSpPr>
            <p:cNvPr id="24" name="圆角矩形 23"/>
            <p:cNvSpPr/>
            <p:nvPr/>
          </p:nvSpPr>
          <p:spPr>
            <a:xfrm>
              <a:off x="6000" y="2163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起止时间均可修改，筛选对应值</a:t>
              </a:r>
            </a:p>
          </p:txBody>
        </p:sp>
        <p:cxnSp>
          <p:nvCxnSpPr>
            <p:cNvPr id="25" name="肘形连接符 24"/>
            <p:cNvCxnSpPr>
              <a:stCxn id="24" idx="3"/>
              <a:endCxn id="26" idx="4"/>
            </p:cNvCxnSpPr>
            <p:nvPr/>
          </p:nvCxnSpPr>
          <p:spPr>
            <a:xfrm flipV="1">
              <a:off x="8114" y="-943"/>
              <a:ext cx="2514" cy="3442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10500" y="-1198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5" y="1923415"/>
            <a:ext cx="514350" cy="5289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4.9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使用：我的账户管理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点击我的，进入我的账户设置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5636260" y="1431290"/>
            <a:ext cx="2193290" cy="827405"/>
            <a:chOff x="7052" y="3021"/>
            <a:chExt cx="3454" cy="1303"/>
          </a:xfrm>
        </p:grpSpPr>
        <p:sp>
          <p:nvSpPr>
            <p:cNvPr id="10" name="圆角矩形 9"/>
            <p:cNvSpPr/>
            <p:nvPr/>
          </p:nvSpPr>
          <p:spPr>
            <a:xfrm>
              <a:off x="7052" y="3021"/>
              <a:ext cx="2595" cy="64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点击右上</a:t>
              </a:r>
              <a:r>
                <a:rPr lang="en-US" altLang="zh-CN" sz="1200">
                  <a:latin typeface="微软雅黑" panose="020B0503020204020204" charset="-122"/>
                  <a:ea typeface="微软雅黑" panose="020B0503020204020204" charset="-122"/>
                </a:rPr>
                <a:t>+</a:t>
              </a:r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，可增加通知联系人</a:t>
              </a:r>
            </a:p>
          </p:txBody>
        </p:sp>
        <p:cxnSp>
          <p:nvCxnSpPr>
            <p:cNvPr id="11" name="肘形连接符 10"/>
            <p:cNvCxnSpPr>
              <a:stCxn id="10" idx="3"/>
              <a:endCxn id="12" idx="0"/>
            </p:cNvCxnSpPr>
            <p:nvPr/>
          </p:nvCxnSpPr>
          <p:spPr>
            <a:xfrm>
              <a:off x="9647" y="3341"/>
              <a:ext cx="732" cy="728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10251" y="4069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798695" y="3938905"/>
            <a:ext cx="4095115" cy="2630170"/>
            <a:chOff x="7557" y="6203"/>
            <a:chExt cx="6449" cy="4142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6203"/>
              <a:ext cx="5304" cy="4142"/>
              <a:chOff x="5964" y="-1007"/>
              <a:chExt cx="5304" cy="4142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点击设置，进入设置页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-879"/>
                <a:ext cx="1536" cy="3783"/>
              </a:xfrm>
              <a:prstGeom prst="bentConnector3">
                <a:avLst>
                  <a:gd name="adj1" fmla="val 57226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-1007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669925" y="3261995"/>
            <a:ext cx="3331210" cy="2026920"/>
            <a:chOff x="6000" y="-358"/>
            <a:chExt cx="5246" cy="3192"/>
          </a:xfrm>
        </p:grpSpPr>
        <p:sp>
          <p:nvSpPr>
            <p:cNvPr id="24" name="圆角矩形 23"/>
            <p:cNvSpPr/>
            <p:nvPr/>
          </p:nvSpPr>
          <p:spPr>
            <a:xfrm>
              <a:off x="6000" y="2163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进入发票信息页，可修改发票抬头</a:t>
              </a:r>
            </a:p>
          </p:txBody>
        </p:sp>
        <p:cxnSp>
          <p:nvCxnSpPr>
            <p:cNvPr id="25" name="肘形连接符 24"/>
            <p:cNvCxnSpPr>
              <a:stCxn id="24" idx="3"/>
              <a:endCxn id="26" idx="4"/>
            </p:cNvCxnSpPr>
            <p:nvPr/>
          </p:nvCxnSpPr>
          <p:spPr>
            <a:xfrm flipV="1">
              <a:off x="8114" y="-103"/>
              <a:ext cx="3005" cy="2602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10991" y="-358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798695" y="3569970"/>
            <a:ext cx="798195" cy="161925"/>
            <a:chOff x="-2474" y="3694"/>
            <a:chExt cx="1257" cy="255"/>
          </a:xfrm>
        </p:grpSpPr>
        <p:cxnSp>
          <p:nvCxnSpPr>
            <p:cNvPr id="38" name="肘形连接符 37"/>
            <p:cNvCxnSpPr>
              <a:endCxn id="40" idx="6"/>
            </p:cNvCxnSpPr>
            <p:nvPr/>
          </p:nvCxnSpPr>
          <p:spPr>
            <a:xfrm rot="10800000">
              <a:off x="-2219" y="3822"/>
              <a:ext cx="1002" cy="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9"/>
            <p:cNvSpPr/>
            <p:nvPr/>
          </p:nvSpPr>
          <p:spPr>
            <a:xfrm>
              <a:off x="-2474" y="369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1" name="上箭头标注 50"/>
          <p:cNvSpPr/>
          <p:nvPr/>
        </p:nvSpPr>
        <p:spPr>
          <a:xfrm>
            <a:off x="9145270" y="4100830"/>
            <a:ext cx="2028190" cy="556260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点击对应项可修改对应内容</a:t>
            </a:r>
          </a:p>
        </p:txBody>
      </p:sp>
      <p:sp>
        <p:nvSpPr>
          <p:cNvPr id="8" name="上箭头标注 7"/>
          <p:cNvSpPr/>
          <p:nvPr/>
        </p:nvSpPr>
        <p:spPr>
          <a:xfrm>
            <a:off x="5887085" y="3261995"/>
            <a:ext cx="2028190" cy="556260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点击联系人，可修改其信息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  <p:bldP spid="51" grpId="0" bldLvl="0" animBg="1"/>
      <p:bldP spid="8" grpId="0" bldLvl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48188" y="2579688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005138" y="1873250"/>
            <a:ext cx="7089775" cy="69249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司机</a:t>
            </a:r>
            <a:r>
              <a:rPr lang="zh-CN" altLang="en-US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端</a:t>
            </a: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使用介绍</a:t>
            </a:r>
            <a:endParaRPr lang="zh-CN" sz="6000" spc="-150" dirty="0"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8675" name="Rectangle 3"/>
          <p:cNvSpPr txBox="1">
            <a:spLocks noChangeArrowheads="1"/>
          </p:cNvSpPr>
          <p:nvPr/>
        </p:nvSpPr>
        <p:spPr bwMode="auto">
          <a:xfrm>
            <a:off x="4608513" y="2647950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移动</a:t>
            </a:r>
            <a:r>
              <a:rPr lang="en-US" altLang="zh-CN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app</a:t>
            </a:r>
            <a:endParaRPr lang="zh-CN" altLang="en-US" sz="1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2" name="图片 1" descr="C:\Users\DELL\Desktop\手机端.png手机端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97620" y="3506470"/>
            <a:ext cx="1197610" cy="1197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4.10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使用：登录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497830" y="1603375"/>
            <a:ext cx="2365375" cy="4451985"/>
            <a:chOff x="5058" y="3104"/>
            <a:chExt cx="4060" cy="7641"/>
          </a:xfrm>
        </p:grpSpPr>
        <p:sp>
          <p:nvSpPr>
            <p:cNvPr id="17" name="圆角矩形 16"/>
            <p:cNvSpPr/>
            <p:nvPr/>
          </p:nvSpPr>
          <p:spPr>
            <a:xfrm>
              <a:off x="5058" y="3104"/>
              <a:ext cx="4060" cy="7641"/>
            </a:xfrm>
            <a:prstGeom prst="roundRect">
              <a:avLst>
                <a:gd name="adj" fmla="val 16078"/>
              </a:avLst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5293" y="4017"/>
              <a:ext cx="3570" cy="5814"/>
            </a:xfrm>
            <a:prstGeom prst="roundRect">
              <a:avLst>
                <a:gd name="adj" fmla="val 280"/>
              </a:avLst>
            </a:prstGeom>
            <a:solidFill>
              <a:srgbClr val="231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圆角矩形 21"/>
          <p:cNvSpPr/>
          <p:nvPr/>
        </p:nvSpPr>
        <p:spPr>
          <a:xfrm>
            <a:off x="5635625" y="2145030"/>
            <a:ext cx="2078990" cy="3378200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 descr="F:\新油帮帮\油多多设计稿\logo.jpglogo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142105" y="3499485"/>
            <a:ext cx="683260" cy="660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8" name="组合 27"/>
          <p:cNvGrpSpPr/>
          <p:nvPr/>
        </p:nvGrpSpPr>
        <p:grpSpPr>
          <a:xfrm>
            <a:off x="4742815" y="3753485"/>
            <a:ext cx="755015" cy="161925"/>
            <a:chOff x="-4135" y="8774"/>
            <a:chExt cx="1189" cy="255"/>
          </a:xfrm>
        </p:grpSpPr>
        <p:cxnSp>
          <p:nvCxnSpPr>
            <p:cNvPr id="30" name="肘形连接符 29"/>
            <p:cNvCxnSpPr>
              <a:stCxn id="17" idx="1"/>
              <a:endCxn id="31" idx="6"/>
            </p:cNvCxnSpPr>
            <p:nvPr/>
          </p:nvCxnSpPr>
          <p:spPr>
            <a:xfrm rot="10800000" flipV="1">
              <a:off x="-3880" y="8894"/>
              <a:ext cx="934" cy="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-4135" y="877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276465" y="3267710"/>
            <a:ext cx="1322705" cy="377825"/>
            <a:chOff x="11459" y="5146"/>
            <a:chExt cx="2083" cy="595"/>
          </a:xfrm>
        </p:grpSpPr>
        <p:cxnSp>
          <p:nvCxnSpPr>
            <p:cNvPr id="47" name="肘形连接符 46"/>
            <p:cNvCxnSpPr>
              <a:stCxn id="46" idx="0"/>
              <a:endCxn id="48" idx="6"/>
            </p:cNvCxnSpPr>
            <p:nvPr/>
          </p:nvCxnSpPr>
          <p:spPr>
            <a:xfrm rot="16200000" flipV="1">
              <a:off x="12395" y="4594"/>
              <a:ext cx="466" cy="182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11459" y="514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8011160" y="3644900"/>
            <a:ext cx="1334770" cy="774700"/>
            <a:chOff x="12616" y="5740"/>
            <a:chExt cx="2102" cy="1220"/>
          </a:xfrm>
        </p:grpSpPr>
        <p:sp>
          <p:nvSpPr>
            <p:cNvPr id="46" name="圆角矩形 45"/>
            <p:cNvSpPr/>
            <p:nvPr/>
          </p:nvSpPr>
          <p:spPr>
            <a:xfrm>
              <a:off x="12616" y="5740"/>
              <a:ext cx="1849" cy="82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输入手机号登录，进入首页</a:t>
              </a:r>
            </a:p>
          </p:txBody>
        </p:sp>
        <p:cxnSp>
          <p:nvCxnSpPr>
            <p:cNvPr id="56" name="肘形连接符 55"/>
            <p:cNvCxnSpPr>
              <a:endCxn id="46" idx="2"/>
            </p:cNvCxnSpPr>
            <p:nvPr/>
          </p:nvCxnSpPr>
          <p:spPr>
            <a:xfrm rot="10800000">
              <a:off x="13541" y="6569"/>
              <a:ext cx="1177" cy="3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/>
          <p:cNvGrpSpPr/>
          <p:nvPr/>
        </p:nvGrpSpPr>
        <p:grpSpPr>
          <a:xfrm>
            <a:off x="667385" y="2409825"/>
            <a:ext cx="2663190" cy="2652395"/>
            <a:chOff x="11329" y="5345"/>
            <a:chExt cx="6147" cy="3441"/>
          </a:xfrm>
        </p:grpSpPr>
        <p:sp>
          <p:nvSpPr>
            <p:cNvPr id="44" name="Rectangle 88"/>
            <p:cNvSpPr/>
            <p:nvPr/>
          </p:nvSpPr>
          <p:spPr>
            <a:xfrm>
              <a:off x="11329" y="5345"/>
              <a:ext cx="6147" cy="3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49" name="Rectangle 3"/>
            <p:cNvSpPr txBox="1">
              <a:spLocks noChangeArrowheads="1"/>
            </p:cNvSpPr>
            <p:nvPr/>
          </p:nvSpPr>
          <p:spPr bwMode="auto">
            <a:xfrm>
              <a:off x="12389" y="5611"/>
              <a:ext cx="4026" cy="512"/>
            </a:xfrm>
            <a:prstGeom prst="roundRect">
              <a:avLst/>
            </a:prstGeom>
            <a:solidFill>
              <a:srgbClr val="EA8010"/>
            </a:solidFill>
            <a:ln w="9525">
              <a:noFill/>
              <a:miter lim="800000"/>
            </a:ln>
          </p:spPr>
          <p:txBody>
            <a:bodyPr wrap="square" lIns="90000" tIns="46800" rIns="90000" bIns="4680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下载软件二维码</a:t>
              </a:r>
            </a:p>
          </p:txBody>
        </p:sp>
      </p:grpSp>
      <p:pic>
        <p:nvPicPr>
          <p:cNvPr id="50" name="图片 49" descr="下载二维码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105" y="3340100"/>
            <a:ext cx="1454785" cy="1434465"/>
          </a:xfrm>
          <a:prstGeom prst="rect">
            <a:avLst/>
          </a:prstGeom>
        </p:spPr>
      </p:pic>
      <p:grpSp>
        <p:nvGrpSpPr>
          <p:cNvPr id="52" name="组合 51"/>
          <p:cNvGrpSpPr/>
          <p:nvPr/>
        </p:nvGrpSpPr>
        <p:grpSpPr>
          <a:xfrm>
            <a:off x="3244850" y="3753485"/>
            <a:ext cx="897255" cy="161925"/>
            <a:chOff x="-4135" y="8774"/>
            <a:chExt cx="1413" cy="255"/>
          </a:xfrm>
        </p:grpSpPr>
        <p:cxnSp>
          <p:nvCxnSpPr>
            <p:cNvPr id="53" name="肘形连接符 52"/>
            <p:cNvCxnSpPr>
              <a:endCxn id="54" idx="6"/>
            </p:cNvCxnSpPr>
            <p:nvPr/>
          </p:nvCxnSpPr>
          <p:spPr>
            <a:xfrm rot="10800000" flipV="1">
              <a:off x="-3881" y="8894"/>
              <a:ext cx="1159" cy="7"/>
            </a:xfrm>
            <a:prstGeom prst="bentConnector3">
              <a:avLst>
                <a:gd name="adj1" fmla="val 4995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/>
            <p:cNvSpPr/>
            <p:nvPr/>
          </p:nvSpPr>
          <p:spPr>
            <a:xfrm>
              <a:off x="-4135" y="877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5" name="圆角矩形 54"/>
          <p:cNvSpPr/>
          <p:nvPr/>
        </p:nvSpPr>
        <p:spPr>
          <a:xfrm>
            <a:off x="9333865" y="2135505"/>
            <a:ext cx="2078990" cy="3378200"/>
          </a:xfrm>
          <a:prstGeom prst="roundRect">
            <a:avLst>
              <a:gd name="adj" fmla="val 1960"/>
            </a:avLst>
          </a:prstGeom>
          <a:blipFill rotWithShape="1">
            <a:blip r:embed="rId6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55" grpId="0" bldLvl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扫码"/>
          <p:cNvPicPr>
            <a:picLocks noChangeAspect="1"/>
          </p:cNvPicPr>
          <p:nvPr/>
        </p:nvPicPr>
        <p:blipFill>
          <a:blip r:embed="rId2"/>
          <a:srcRect t="2707" r="82525" b="89999"/>
          <a:stretch>
            <a:fillRect/>
          </a:stretch>
        </p:blipFill>
        <p:spPr>
          <a:xfrm>
            <a:off x="688975" y="2284095"/>
            <a:ext cx="876300" cy="6502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4.11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使用：查询账户余额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70785"/>
            <a:ext cx="1673225" cy="1558290"/>
            <a:chOff x="1055" y="3891"/>
            <a:chExt cx="2635" cy="245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点击首页左侧头像，进入个人中心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3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550535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3024505" y="3780155"/>
            <a:ext cx="2526030" cy="1363345"/>
            <a:chOff x="4763" y="5953"/>
            <a:chExt cx="3978" cy="2147"/>
          </a:xfrm>
        </p:grpSpPr>
        <p:grpSp>
          <p:nvGrpSpPr>
            <p:cNvPr id="9" name="组合 8"/>
            <p:cNvGrpSpPr/>
            <p:nvPr/>
          </p:nvGrpSpPr>
          <p:grpSpPr>
            <a:xfrm>
              <a:off x="4763" y="5953"/>
              <a:ext cx="2794" cy="2147"/>
              <a:chOff x="2684" y="6464"/>
              <a:chExt cx="2794" cy="2147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3545" y="7782"/>
                <a:ext cx="1933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点击钱包可看到名下的</a:t>
                </a:r>
                <a:r>
                  <a:rPr lang="en-US" altLang="zh-CN" sz="1200">
                    <a:latin typeface="微软雅黑" panose="020B0503020204020204" charset="-122"/>
                    <a:ea typeface="微软雅黑" panose="020B0503020204020204" charset="-122"/>
                  </a:rPr>
                  <a:t>vip</a:t>
                </a: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卡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4"/>
              </p:cNvCxnSpPr>
              <p:nvPr/>
            </p:nvCxnSpPr>
            <p:spPr>
              <a:xfrm rot="10800000">
                <a:off x="2812" y="6719"/>
                <a:ext cx="733" cy="1478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2684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1"/>
              <a:endCxn id="10" idx="3"/>
            </p:cNvCxnSpPr>
            <p:nvPr/>
          </p:nvCxnSpPr>
          <p:spPr>
            <a:xfrm rot="10800000" flipV="1">
              <a:off x="7557" y="6346"/>
              <a:ext cx="1184" cy="134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上箭头标注 17"/>
          <p:cNvSpPr/>
          <p:nvPr/>
        </p:nvSpPr>
        <p:spPr>
          <a:xfrm>
            <a:off x="5628640" y="5143500"/>
            <a:ext cx="2364740" cy="831850"/>
          </a:xfrm>
          <a:prstGeom prst="upArrowCallout">
            <a:avLst>
              <a:gd name="adj1" fmla="val 7951"/>
              <a:gd name="adj2" fmla="val 16862"/>
              <a:gd name="adj3" fmla="val 16442"/>
              <a:gd name="adj4" fmla="val 78549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卡片分授信卡和非授信卡。</a:t>
            </a:r>
          </a:p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点击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vip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卡，就可进入对物流卡详情页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7992745" y="4029710"/>
            <a:ext cx="901065" cy="372745"/>
            <a:chOff x="2556" y="6132"/>
            <a:chExt cx="1419" cy="587"/>
          </a:xfrm>
        </p:grpSpPr>
        <p:cxnSp>
          <p:nvCxnSpPr>
            <p:cNvPr id="33" name="肘形连接符 32"/>
            <p:cNvCxnSpPr>
              <a:stCxn id="15" idx="1"/>
              <a:endCxn id="34" idx="6"/>
            </p:cNvCxnSpPr>
            <p:nvPr/>
          </p:nvCxnSpPr>
          <p:spPr>
            <a:xfrm rot="10800000" flipV="1">
              <a:off x="2811" y="6132"/>
              <a:ext cx="1164" cy="46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2556" y="646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7" name="上箭头标注 36"/>
          <p:cNvSpPr/>
          <p:nvPr/>
        </p:nvSpPr>
        <p:spPr>
          <a:xfrm>
            <a:off x="8999220" y="3166745"/>
            <a:ext cx="2320290" cy="993140"/>
          </a:xfrm>
          <a:prstGeom prst="upArrowCallout">
            <a:avLst>
              <a:gd name="adj1" fmla="val 16240"/>
              <a:gd name="adj2" fmla="val 22826"/>
              <a:gd name="adj3" fmla="val 22442"/>
              <a:gd name="adj4" fmla="val 70332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如果卡片为授信卡，加油支付会优先使用可用额度，额度为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才会使用授信额度。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  <p:bldP spid="18" grpId="0" animBg="1"/>
      <p:bldP spid="37" grpId="0" bldLvl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\Users\DELL\Desktop\扫码.jpg扫码"/>
          <p:cNvPicPr>
            <a:picLocks noChangeAspect="1"/>
          </p:cNvPicPr>
          <p:nvPr/>
        </p:nvPicPr>
        <p:blipFill>
          <a:blip r:embed="rId2"/>
          <a:srcRect l="33599" t="85209" r="27915"/>
          <a:stretch>
            <a:fillRect/>
          </a:stretch>
        </p:blipFill>
        <p:spPr>
          <a:xfrm>
            <a:off x="565150" y="1973580"/>
            <a:ext cx="1165225" cy="7969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4.12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使用：使用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vip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卡加油支付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343150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70785"/>
            <a:ext cx="1673225" cy="1558290"/>
            <a:chOff x="1055" y="3891"/>
            <a:chExt cx="2635" cy="245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点击首页底部扫码，进入二维码扫描页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3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550535" y="1975485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4445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肘形连接符 15"/>
          <p:cNvCxnSpPr>
            <a:stCxn id="14" idx="1"/>
            <a:endCxn id="6" idx="3"/>
          </p:cNvCxnSpPr>
          <p:nvPr/>
        </p:nvCxnSpPr>
        <p:spPr>
          <a:xfrm rot="10800000">
            <a:off x="4873625" y="4029710"/>
            <a:ext cx="676910" cy="1905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上箭头标注 17"/>
          <p:cNvSpPr/>
          <p:nvPr/>
        </p:nvSpPr>
        <p:spPr>
          <a:xfrm>
            <a:off x="2521585" y="4649470"/>
            <a:ext cx="2174240" cy="782955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扫描加油员提供的专用二维码，进入收银台进行加油支付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7862570" y="2934335"/>
            <a:ext cx="3234690" cy="1405255"/>
            <a:chOff x="12382" y="4621"/>
            <a:chExt cx="5094" cy="2213"/>
          </a:xfrm>
        </p:grpSpPr>
        <p:cxnSp>
          <p:nvCxnSpPr>
            <p:cNvPr id="5" name="肘形连接符 4"/>
            <p:cNvCxnSpPr>
              <a:stCxn id="7" idx="4"/>
            </p:cNvCxnSpPr>
            <p:nvPr/>
          </p:nvCxnSpPr>
          <p:spPr>
            <a:xfrm rot="5400000">
              <a:off x="13336" y="3922"/>
              <a:ext cx="1958" cy="3866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16120" y="462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15940" y="5673"/>
              <a:ext cx="1537" cy="52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选择</a:t>
              </a:r>
              <a:r>
                <a:rPr lang="en-US" altLang="zh-CN" sz="1200">
                  <a:latin typeface="微软雅黑" panose="020B0503020204020204" charset="-122"/>
                  <a:ea typeface="微软雅黑" panose="020B0503020204020204" charset="-122"/>
                </a:rPr>
                <a:t>vip</a:t>
              </a:r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卡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298565" y="3440430"/>
            <a:ext cx="2595880" cy="589280"/>
            <a:chOff x="9919" y="5418"/>
            <a:chExt cx="4088" cy="928"/>
          </a:xfrm>
        </p:grpSpPr>
        <p:grpSp>
          <p:nvGrpSpPr>
            <p:cNvPr id="29" name="组合 28"/>
            <p:cNvGrpSpPr/>
            <p:nvPr/>
          </p:nvGrpSpPr>
          <p:grpSpPr>
            <a:xfrm>
              <a:off x="9919" y="5418"/>
              <a:ext cx="1284" cy="613"/>
              <a:chOff x="273" y="5242"/>
              <a:chExt cx="1284" cy="613"/>
            </a:xfrm>
          </p:grpSpPr>
          <p:cxnSp>
            <p:nvCxnSpPr>
              <p:cNvPr id="33" name="肘形连接符 32"/>
              <p:cNvCxnSpPr>
                <a:stCxn id="21" idx="1"/>
                <a:endCxn id="34" idx="6"/>
              </p:cNvCxnSpPr>
              <p:nvPr/>
            </p:nvCxnSpPr>
            <p:spPr>
              <a:xfrm rot="10800000">
                <a:off x="528" y="5370"/>
                <a:ext cx="1029" cy="485"/>
              </a:xfrm>
              <a:prstGeom prst="bentConnector3">
                <a:avLst>
                  <a:gd name="adj1" fmla="val 49951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椭圆 33"/>
              <p:cNvSpPr/>
              <p:nvPr/>
            </p:nvSpPr>
            <p:spPr>
              <a:xfrm>
                <a:off x="273" y="5242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21" name="圆角矩形 20"/>
            <p:cNvSpPr/>
            <p:nvPr/>
          </p:nvSpPr>
          <p:spPr>
            <a:xfrm>
              <a:off x="11203" y="5716"/>
              <a:ext cx="1330" cy="6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点击选择支付方式</a:t>
              </a:r>
            </a:p>
          </p:txBody>
        </p:sp>
        <p:cxnSp>
          <p:nvCxnSpPr>
            <p:cNvPr id="22" name="肘形连接符 21"/>
            <p:cNvCxnSpPr>
              <a:stCxn id="15" idx="1"/>
              <a:endCxn id="21" idx="3"/>
            </p:cNvCxnSpPr>
            <p:nvPr/>
          </p:nvCxnSpPr>
          <p:spPr>
            <a:xfrm rot="10800000">
              <a:off x="12533" y="6031"/>
              <a:ext cx="1474" cy="31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上箭头标注 29"/>
          <p:cNvSpPr/>
          <p:nvPr/>
        </p:nvSpPr>
        <p:spPr>
          <a:xfrm>
            <a:off x="5638165" y="4649470"/>
            <a:ext cx="2320290" cy="782955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输入加油金额，选择支付方式，根据流程完成加油支付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  <p:bldP spid="18" grpId="0" bldLvl="0" animBg="1"/>
      <p:bldP spid="30" grpId="0" bldLvl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14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554788" y="5043170"/>
            <a:ext cx="4203700" cy="484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05. 风险及应对分析 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572250" y="1771650"/>
            <a:ext cx="4370705" cy="97155"/>
            <a:chOff x="10350" y="2715"/>
            <a:chExt cx="6883" cy="663"/>
          </a:xfrm>
        </p:grpSpPr>
        <p:sp>
          <p:nvSpPr>
            <p:cNvPr id="6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350" y="2659063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5363" y="1952625"/>
            <a:ext cx="7089775" cy="62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en-US" altLang="ko-KR" sz="4000" spc="-150">
                <a:effectLst/>
                <a:latin typeface="微软雅黑" panose="020B0503020204020204" charset="-122"/>
                <a:ea typeface="微软雅黑" panose="020B0503020204020204" charset="-122"/>
              </a:rPr>
              <a:t>风险及应对分析  </a:t>
            </a: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1125538" y="2727325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双保障体系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95500" y="3837521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40697" y="3905605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3" name="Freeform 67"/>
          <p:cNvSpPr>
            <a:spLocks noEditPoints="1"/>
          </p:cNvSpPr>
          <p:nvPr/>
        </p:nvSpPr>
        <p:spPr bwMode="auto">
          <a:xfrm>
            <a:off x="2699068" y="3855720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32"/>
          <p:cNvCxnSpPr>
            <a:stCxn id="22" idx="4"/>
          </p:cNvCxnSpPr>
          <p:nvPr/>
        </p:nvCxnSpPr>
        <p:spPr>
          <a:xfrm flipH="1">
            <a:off x="6090285" y="3139440"/>
            <a:ext cx="5715" cy="2851150"/>
          </a:xfrm>
          <a:prstGeom prst="line">
            <a:avLst/>
          </a:prstGeom>
          <a:ln>
            <a:solidFill>
              <a:srgbClr val="242E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963103" y="2372360"/>
            <a:ext cx="7915275" cy="0"/>
          </a:xfrm>
          <a:prstGeom prst="line">
            <a:avLst/>
          </a:prstGeom>
          <a:ln>
            <a:solidFill>
              <a:srgbClr val="242E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5.</a:t>
            </a:r>
            <a:r>
              <a:rPr 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风险及应对分析</a:t>
            </a:r>
          </a:p>
        </p:txBody>
      </p:sp>
      <p:sp>
        <p:nvSpPr>
          <p:cNvPr id="36868" name="Rectangle 3"/>
          <p:cNvSpPr txBox="1">
            <a:spLocks noChangeArrowheads="1"/>
          </p:cNvSpPr>
          <p:nvPr/>
        </p:nvSpPr>
        <p:spPr bwMode="auto">
          <a:xfrm>
            <a:off x="574675" y="1012825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5.1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资金安全和质量</a:t>
            </a:r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保障</a:t>
            </a:r>
          </a:p>
        </p:txBody>
      </p:sp>
      <p:grpSp>
        <p:nvGrpSpPr>
          <p:cNvPr id="36870" name="Group 6"/>
          <p:cNvGrpSpPr/>
          <p:nvPr/>
        </p:nvGrpSpPr>
        <p:grpSpPr bwMode="auto">
          <a:xfrm>
            <a:off x="5296218" y="1572260"/>
            <a:ext cx="1599565" cy="1598295"/>
            <a:chOff x="5090614" y="2979894"/>
            <a:chExt cx="2010773" cy="2010773"/>
          </a:xfrm>
        </p:grpSpPr>
        <p:grpSp>
          <p:nvGrpSpPr>
            <p:cNvPr id="36891" name="Group 7"/>
            <p:cNvGrpSpPr/>
            <p:nvPr/>
          </p:nvGrpSpPr>
          <p:grpSpPr bwMode="auto">
            <a:xfrm>
              <a:off x="5090614" y="2979894"/>
              <a:ext cx="2010773" cy="2010773"/>
              <a:chOff x="5090614" y="2979894"/>
              <a:chExt cx="2010773" cy="2010773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5090614" y="2979894"/>
                <a:ext cx="2010773" cy="2010773"/>
              </a:xfrm>
              <a:prstGeom prst="ellipse">
                <a:avLst/>
              </a:prstGeom>
              <a:solidFill>
                <a:srgbClr val="FF8A00"/>
              </a:solidFill>
              <a:ln w="38100">
                <a:solidFill>
                  <a:srgbClr val="FF8A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5130248" y="3019554"/>
                <a:ext cx="1931505" cy="1931453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  <p:sp>
          <p:nvSpPr>
            <p:cNvPr id="9" name="speed"/>
            <p:cNvSpPr txBox="1">
              <a:spLocks noChangeArrowheads="1"/>
            </p:cNvSpPr>
            <p:nvPr/>
          </p:nvSpPr>
          <p:spPr bwMode="auto">
            <a:xfrm>
              <a:off x="5341860" y="4240469"/>
              <a:ext cx="1508280" cy="40423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保障体系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294130" y="3239770"/>
            <a:ext cx="4813300" cy="655320"/>
            <a:chOff x="2038" y="5102"/>
            <a:chExt cx="7580" cy="1032"/>
          </a:xfrm>
        </p:grpSpPr>
        <p:sp>
          <p:nvSpPr>
            <p:cNvPr id="36" name="Rectangle 35"/>
            <p:cNvSpPr/>
            <p:nvPr/>
          </p:nvSpPr>
          <p:spPr>
            <a:xfrm>
              <a:off x="2038" y="5340"/>
              <a:ext cx="120" cy="556"/>
            </a:xfrm>
            <a:prstGeom prst="rect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49" name="speed"/>
            <p:cNvSpPr txBox="1">
              <a:spLocks noChangeArrowheads="1"/>
            </p:cNvSpPr>
            <p:nvPr/>
          </p:nvSpPr>
          <p:spPr bwMode="auto">
            <a:xfrm>
              <a:off x="2396" y="5102"/>
              <a:ext cx="7222" cy="103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90170" tIns="46990" rIns="90170" bIns="46990" anchor="ctr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eaLnBrk="1" latinLnBrk="0" hangingPunct="1">
                <a:buClr>
                  <a:prstClr val="white"/>
                </a:buClr>
                <a:defRPr/>
              </a:pPr>
              <a:r>
                <a:rPr lang="en-US" altLang="ko-KR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法律保障：</a:t>
              </a:r>
            </a:p>
            <a:p>
              <a:pPr eaLnBrk="1" latinLnBrk="0" hangingPunct="1">
                <a:buClr>
                  <a:prstClr val="white"/>
                </a:buClr>
                <a:defRPr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律师事务所对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公司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产品、资金安全、资金用途给予最权威的法律认证</a:t>
              </a:r>
              <a:endParaRPr lang="en-US" altLang="ko-KR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endParaRPr>
            </a:p>
          </p:txBody>
        </p:sp>
      </p:grpSp>
      <p:sp>
        <p:nvSpPr>
          <p:cNvPr id="61" name="speed"/>
          <p:cNvSpPr txBox="1">
            <a:spLocks noChangeArrowheads="1"/>
          </p:cNvSpPr>
          <p:nvPr/>
        </p:nvSpPr>
        <p:spPr bwMode="auto">
          <a:xfrm flipH="1">
            <a:off x="7789085" y="1947545"/>
            <a:ext cx="2057400" cy="28829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1800" b="1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油品质量如何保障？</a:t>
            </a:r>
          </a:p>
        </p:txBody>
      </p:sp>
      <p:pic>
        <p:nvPicPr>
          <p:cNvPr id="3" name="图片 2" descr="保障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985" y="1717675"/>
            <a:ext cx="748030" cy="748030"/>
          </a:xfrm>
          <a:prstGeom prst="rect">
            <a:avLst/>
          </a:prstGeom>
        </p:spPr>
      </p:pic>
      <p:sp>
        <p:nvSpPr>
          <p:cNvPr id="52" name="speed"/>
          <p:cNvSpPr txBox="1">
            <a:spLocks noChangeArrowheads="1"/>
          </p:cNvSpPr>
          <p:nvPr/>
        </p:nvSpPr>
        <p:spPr bwMode="auto">
          <a:xfrm>
            <a:off x="2141855" y="1947545"/>
            <a:ext cx="2057400" cy="28829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18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资金安全如何保障？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798195" y="1769745"/>
            <a:ext cx="1206500" cy="1203960"/>
            <a:chOff x="1733" y="4452"/>
            <a:chExt cx="1900" cy="1896"/>
          </a:xfrm>
        </p:grpSpPr>
        <p:sp>
          <p:nvSpPr>
            <p:cNvPr id="24" name="Oval 23"/>
            <p:cNvSpPr/>
            <p:nvPr/>
          </p:nvSpPr>
          <p:spPr>
            <a:xfrm>
              <a:off x="1733" y="4452"/>
              <a:ext cx="1900" cy="1897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5" name="图片 4" descr="C:\Users\DELL\Desktop\资金安全.png资金安全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189" y="4905"/>
              <a:ext cx="988" cy="989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9878695" y="1769745"/>
            <a:ext cx="1206500" cy="1203960"/>
            <a:chOff x="8650" y="4452"/>
            <a:chExt cx="1900" cy="1896"/>
          </a:xfrm>
        </p:grpSpPr>
        <p:sp>
          <p:nvSpPr>
            <p:cNvPr id="31" name="Oval 30"/>
            <p:cNvSpPr/>
            <p:nvPr/>
          </p:nvSpPr>
          <p:spPr>
            <a:xfrm>
              <a:off x="8650" y="4452"/>
              <a:ext cx="1900" cy="1897"/>
            </a:xfrm>
            <a:prstGeom prst="ellipse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8" name="图片 7" descr="C:\Users\DELL\Desktop\质量保障.png质量保障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9106" y="4906"/>
              <a:ext cx="988" cy="988"/>
            </a:xfrm>
            <a:prstGeom prst="rect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1294130" y="3917315"/>
            <a:ext cx="4813300" cy="648970"/>
            <a:chOff x="2038" y="6169"/>
            <a:chExt cx="7580" cy="1022"/>
          </a:xfrm>
        </p:grpSpPr>
        <p:sp>
          <p:nvSpPr>
            <p:cNvPr id="34" name="Rectangle 35"/>
            <p:cNvSpPr/>
            <p:nvPr/>
          </p:nvSpPr>
          <p:spPr>
            <a:xfrm>
              <a:off x="2038" y="6402"/>
              <a:ext cx="120" cy="556"/>
            </a:xfrm>
            <a:prstGeom prst="rect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396" y="6169"/>
              <a:ext cx="7222" cy="1022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0">
              <a:spAutoFit/>
            </a:bodyPr>
            <a:lstStyle/>
            <a:p>
              <a:pPr algn="l" defTabSz="914400" latinLnBrk="0">
                <a:buClr>
                  <a:prstClr val="white"/>
                </a:buClr>
                <a:defRPr/>
              </a:pPr>
              <a:r>
                <a:rPr lang="zh-CN" altLang="en-US" sz="12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资金安全保障</a:t>
              </a:r>
              <a:r>
                <a:rPr lang="en-US" altLang="ko-KR" sz="12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：</a:t>
              </a:r>
            </a:p>
            <a:p>
              <a:pPr algn="l" defTabSz="914400" latinLnBrk="0">
                <a:buClr>
                  <a:prstClr val="white"/>
                </a:buClr>
                <a:defRPr/>
              </a:pPr>
              <a:r>
                <a:rPr lang="zh-CN" altLang="en-US" sz="1200" b="1" dirty="0" smtClean="0"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森科能源</a:t>
              </a:r>
              <a:r>
                <a:rPr lang="en-US" altLang="zh-CN" sz="1200" b="1" dirty="0" smtClean="0"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(SU)</a:t>
              </a:r>
              <a:r>
                <a:rPr lang="zh-CN" altLang="en-US" sz="1200" b="1" dirty="0" smtClean="0"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上市集团百亿资金担保，</a:t>
              </a:r>
              <a:r>
                <a:rPr lang="zh-CN" altLang="zh-CN" sz="1200" b="1" dirty="0" smtClean="0"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1</a:t>
              </a:r>
              <a:r>
                <a:rPr lang="en-US" altLang="zh-CN" sz="1200" b="1" dirty="0" smtClean="0"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8</a:t>
              </a:r>
              <a:r>
                <a:rPr lang="zh-CN" altLang="en-US" sz="1200" b="1" dirty="0" smtClean="0"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家国内外银行合作，国内平安保险公司承保</a:t>
              </a:r>
              <a:endParaRPr lang="en-US" altLang="ko-KR" sz="1200" b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294130" y="4591685"/>
            <a:ext cx="4812665" cy="648970"/>
            <a:chOff x="2038" y="7231"/>
            <a:chExt cx="7579" cy="1022"/>
          </a:xfrm>
        </p:grpSpPr>
        <p:sp>
          <p:nvSpPr>
            <p:cNvPr id="35" name="文本框 34"/>
            <p:cNvSpPr txBox="1"/>
            <p:nvPr/>
          </p:nvSpPr>
          <p:spPr>
            <a:xfrm>
              <a:off x="2394" y="7231"/>
              <a:ext cx="7223" cy="1022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0">
              <a:spAutoFit/>
            </a:bodyPr>
            <a:lstStyle/>
            <a:p>
              <a:pPr eaLnBrk="1" latinLnBrk="0" hangingPunct="1">
                <a:buClr>
                  <a:prstClr val="white"/>
                </a:buClr>
                <a:defRPr/>
              </a:pPr>
              <a:r>
                <a:rPr lang="en-US" altLang="ko-KR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软件应用保障</a:t>
              </a:r>
              <a:r>
                <a:rPr lang="en-US" altLang="ko-KR" sz="12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：</a:t>
              </a:r>
            </a:p>
            <a:p>
              <a:pPr eaLnBrk="1" latinLnBrk="0" hangingPunct="1">
                <a:buClr>
                  <a:prstClr val="white"/>
                </a:buClr>
                <a:defRPr/>
              </a:pPr>
              <a:r>
                <a:rPr lang="en-US" altLang="zh-CN" sz="1200" b="1" dirty="0" smtClea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10</a:t>
              </a:r>
              <a:r>
                <a:rPr lang="zh-CN" altLang="en-US" sz="1200" b="1" dirty="0" smtClea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年以上</a:t>
              </a:r>
              <a:r>
                <a:rPr lang="en-US" altLang="zh-CN" sz="1200" b="1" dirty="0" smtClea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BAT</a:t>
              </a:r>
              <a:r>
                <a:rPr lang="zh-CN" altLang="en-US" sz="1200" b="1" dirty="0" smtClea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背景团队研发出品，云服务器布局全国</a:t>
              </a:r>
              <a:r>
                <a:rPr lang="en-US" altLang="zh-CN" sz="1200" b="1" dirty="0" smtClea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18</a:t>
              </a:r>
              <a:r>
                <a:rPr lang="zh-CN" altLang="en-US" sz="1200" b="1" dirty="0" smtClea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个省市地区，强大的技术服务团队支撑。</a:t>
              </a:r>
              <a:endParaRPr lang="en-US" altLang="ko-KR" sz="1200" b="1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10" name="Rectangle 35"/>
            <p:cNvSpPr/>
            <p:nvPr/>
          </p:nvSpPr>
          <p:spPr>
            <a:xfrm>
              <a:off x="2038" y="7464"/>
              <a:ext cx="120" cy="556"/>
            </a:xfrm>
            <a:prstGeom prst="rect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294130" y="5354320"/>
            <a:ext cx="4813300" cy="472440"/>
            <a:chOff x="2038" y="8432"/>
            <a:chExt cx="7580" cy="744"/>
          </a:xfrm>
        </p:grpSpPr>
        <p:sp>
          <p:nvSpPr>
            <p:cNvPr id="37" name="文本框 36"/>
            <p:cNvSpPr txBox="1"/>
            <p:nvPr/>
          </p:nvSpPr>
          <p:spPr>
            <a:xfrm>
              <a:off x="2394" y="8432"/>
              <a:ext cx="7224" cy="744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0">
              <a:spAutoFit/>
            </a:bodyPr>
            <a:lstStyle/>
            <a:p>
              <a:pPr eaLnBrk="1" latinLnBrk="0" hangingPunct="1">
                <a:buClr>
                  <a:prstClr val="white"/>
                </a:buClr>
                <a:defRPr/>
              </a:pPr>
              <a:r>
                <a:rPr lang="en-US" altLang="ko-KR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用户隐私安全保障：</a:t>
              </a:r>
            </a:p>
            <a:p>
              <a:pPr eaLnBrk="1" latinLnBrk="0" hangingPunct="1">
                <a:buClr>
                  <a:prstClr val="white"/>
                </a:buClr>
                <a:defRPr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严格的权限管理系统，保障用户隐私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11" name="Rectangle 35"/>
            <p:cNvSpPr/>
            <p:nvPr/>
          </p:nvSpPr>
          <p:spPr>
            <a:xfrm>
              <a:off x="2038" y="8526"/>
              <a:ext cx="120" cy="556"/>
            </a:xfrm>
            <a:prstGeom prst="rect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989320" y="3239770"/>
            <a:ext cx="4530725" cy="655320"/>
            <a:chOff x="9432" y="5102"/>
            <a:chExt cx="7135" cy="1032"/>
          </a:xfrm>
        </p:grpSpPr>
        <p:sp>
          <p:nvSpPr>
            <p:cNvPr id="16" name="文本框 15"/>
            <p:cNvSpPr txBox="1"/>
            <p:nvPr/>
          </p:nvSpPr>
          <p:spPr>
            <a:xfrm>
              <a:off x="9432" y="5102"/>
              <a:ext cx="6750" cy="1032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0">
              <a:spAutoFit/>
            </a:bodyPr>
            <a:lstStyle/>
            <a:p>
              <a:pPr algn="r" eaLnBrk="1" latinLnBrk="0" hangingPunct="1">
                <a:buClr>
                  <a:prstClr val="white"/>
                </a:buClr>
                <a:defRPr/>
              </a:pPr>
              <a:r>
                <a:rPr lang="zh-CN" altLang="en-US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高质量的合作油站</a:t>
              </a:r>
              <a:r>
                <a:rPr lang="en-US" altLang="ko-KR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：</a:t>
              </a:r>
            </a:p>
            <a:p>
              <a:pPr algn="r" eaLnBrk="1" latinLnBrk="0" hangingPunct="1">
                <a:buClr>
                  <a:prstClr val="white"/>
                </a:buClr>
                <a:defRPr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支持的加油站均为中石油、中石化及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获得</a:t>
              </a:r>
              <a:r>
                <a:rPr lang="zh-CN" altLang="en-US" sz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西航石化</a:t>
              </a:r>
              <a:r>
                <a:rPr lang="en-US" altLang="ko-KR" sz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认证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的油品质量合格的加油站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17" name="Rectangle 35"/>
            <p:cNvSpPr/>
            <p:nvPr/>
          </p:nvSpPr>
          <p:spPr>
            <a:xfrm>
              <a:off x="16447" y="5340"/>
              <a:ext cx="120" cy="556"/>
            </a:xfrm>
            <a:prstGeom prst="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136005" y="3914140"/>
            <a:ext cx="4384040" cy="655320"/>
            <a:chOff x="9663" y="6203"/>
            <a:chExt cx="6904" cy="1032"/>
          </a:xfrm>
        </p:grpSpPr>
        <p:sp>
          <p:nvSpPr>
            <p:cNvPr id="18" name="文本框 17"/>
            <p:cNvSpPr txBox="1"/>
            <p:nvPr/>
          </p:nvSpPr>
          <p:spPr>
            <a:xfrm>
              <a:off x="9663" y="6203"/>
              <a:ext cx="6519" cy="1032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0">
              <a:spAutoFit/>
            </a:bodyPr>
            <a:lstStyle/>
            <a:p>
              <a:pPr algn="r" eaLnBrk="1" latinLnBrk="0" hangingPunct="1">
                <a:buClr>
                  <a:prstClr val="white"/>
                </a:buClr>
                <a:defRPr/>
              </a:pPr>
              <a:r>
                <a:rPr lang="zh-CN" altLang="en-US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用户考评系统</a:t>
              </a:r>
              <a:r>
                <a:rPr lang="en-US" altLang="ko-KR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：</a:t>
              </a:r>
            </a:p>
            <a:p>
              <a:pPr algn="r" eaLnBrk="1" latinLnBrk="0" hangingPunct="1">
                <a:buClr>
                  <a:prstClr val="white"/>
                </a:buClr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完善的用户反馈体系，认真采纳客户建议，对油站合作关系根据考评体系做出调整</a:t>
              </a:r>
            </a:p>
          </p:txBody>
        </p:sp>
        <p:sp>
          <p:nvSpPr>
            <p:cNvPr id="19" name="Rectangle 35"/>
            <p:cNvSpPr/>
            <p:nvPr/>
          </p:nvSpPr>
          <p:spPr>
            <a:xfrm>
              <a:off x="16447" y="6441"/>
              <a:ext cx="120" cy="556"/>
            </a:xfrm>
            <a:prstGeom prst="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136005" y="4588510"/>
            <a:ext cx="4384040" cy="655320"/>
            <a:chOff x="9663" y="6308"/>
            <a:chExt cx="6904" cy="1032"/>
          </a:xfrm>
        </p:grpSpPr>
        <p:sp>
          <p:nvSpPr>
            <p:cNvPr id="40" name="文本框 39"/>
            <p:cNvSpPr txBox="1"/>
            <p:nvPr/>
          </p:nvSpPr>
          <p:spPr>
            <a:xfrm>
              <a:off x="9663" y="6308"/>
              <a:ext cx="6519" cy="1032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0">
              <a:spAutoFit/>
            </a:bodyPr>
            <a:lstStyle/>
            <a:p>
              <a:pPr algn="r" eaLnBrk="1" latinLnBrk="0" hangingPunct="1">
                <a:buClr>
                  <a:prstClr val="white"/>
                </a:buClr>
                <a:defRPr/>
              </a:pPr>
              <a:r>
                <a:rPr lang="zh-CN" altLang="en-US" sz="12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第三方机构检测</a:t>
              </a:r>
              <a:r>
                <a:rPr lang="en-US" altLang="ko-KR" sz="12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：</a:t>
              </a:r>
            </a:p>
            <a:p>
              <a:pPr algn="r" eaLnBrk="1" latinLnBrk="0" hangingPunct="1">
                <a:buClr>
                  <a:prstClr val="white"/>
                </a:buClr>
                <a:defRPr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为客户提供的油品经专业第三方机构检测（SGS），保证油品质量、数量、品质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41" name="Rectangle 35"/>
            <p:cNvSpPr/>
            <p:nvPr/>
          </p:nvSpPr>
          <p:spPr>
            <a:xfrm>
              <a:off x="16447" y="6546"/>
              <a:ext cx="120" cy="556"/>
            </a:xfrm>
            <a:prstGeom prst="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5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51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1.2</a:t>
            </a:r>
            <a:r>
              <a:rPr lang="en-US" altLang="ko-KR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加油市场痛点</a:t>
            </a:r>
          </a:p>
        </p:txBody>
      </p:sp>
      <p:sp>
        <p:nvSpPr>
          <p:cNvPr id="7" name="Oval 6"/>
          <p:cNvSpPr/>
          <p:nvPr/>
        </p:nvSpPr>
        <p:spPr>
          <a:xfrm>
            <a:off x="1704340" y="1819275"/>
            <a:ext cx="1391920" cy="13925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pSp>
        <p:nvGrpSpPr>
          <p:cNvPr id="132" name="组合 131"/>
          <p:cNvGrpSpPr/>
          <p:nvPr/>
        </p:nvGrpSpPr>
        <p:grpSpPr>
          <a:xfrm>
            <a:off x="1100455" y="3637280"/>
            <a:ext cx="2818130" cy="2559050"/>
            <a:chOff x="1733" y="5728"/>
            <a:chExt cx="4438" cy="4030"/>
          </a:xfrm>
        </p:grpSpPr>
        <p:sp>
          <p:nvSpPr>
            <p:cNvPr id="43" name="Rectangle 42"/>
            <p:cNvSpPr/>
            <p:nvPr/>
          </p:nvSpPr>
          <p:spPr>
            <a:xfrm>
              <a:off x="1733" y="5728"/>
              <a:ext cx="4439" cy="40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10257" name="Group 75"/>
            <p:cNvGrpSpPr/>
            <p:nvPr/>
          </p:nvGrpSpPr>
          <p:grpSpPr bwMode="auto">
            <a:xfrm>
              <a:off x="1900" y="6043"/>
              <a:ext cx="4132" cy="712"/>
              <a:chOff x="1376735" y="3837400"/>
              <a:chExt cx="2623049" cy="452064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1376735" y="3837400"/>
                <a:ext cx="452305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61" name="speed"/>
              <p:cNvSpPr txBox="1">
                <a:spLocks noChangeArrowheads="1"/>
              </p:cNvSpPr>
              <p:nvPr/>
            </p:nvSpPr>
            <p:spPr bwMode="auto">
              <a:xfrm>
                <a:off x="1897282" y="3878641"/>
                <a:ext cx="2102502" cy="37814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algn="l" eaLnBrk="1" latinLnBrk="1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1" lang="en-US" altLang="ko-KR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消费者希望加到高质量、</a:t>
                </a:r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低价格</a:t>
                </a:r>
                <a:r>
                  <a:rPr lang="zh-CN" altLang="en-US" b="1" dirty="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的</a:t>
                </a:r>
                <a:r>
                  <a:rPr kumimoji="1" lang="en-US" altLang="ko-KR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油</a:t>
                </a:r>
                <a:endPara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3" name="speed"/>
              <p:cNvSpPr txBox="1">
                <a:spLocks noChangeArrowheads="1"/>
              </p:cNvSpPr>
              <p:nvPr/>
            </p:nvSpPr>
            <p:spPr bwMode="auto">
              <a:xfrm>
                <a:off x="1434607" y="3909543"/>
                <a:ext cx="336321" cy="29312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  <a:endParaRPr lang="en-US" altLang="ko-KR" sz="1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0258" name="Group 76"/>
            <p:cNvGrpSpPr/>
            <p:nvPr/>
          </p:nvGrpSpPr>
          <p:grpSpPr bwMode="auto">
            <a:xfrm>
              <a:off x="1900" y="6950"/>
              <a:ext cx="4132" cy="710"/>
              <a:chOff x="1376735" y="4412753"/>
              <a:chExt cx="2624398" cy="452064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1376735" y="4412753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66" name="speed"/>
              <p:cNvSpPr txBox="1">
                <a:spLocks noChangeArrowheads="1"/>
              </p:cNvSpPr>
              <p:nvPr/>
            </p:nvSpPr>
            <p:spPr bwMode="auto">
              <a:xfrm>
                <a:off x="1896915" y="4454139"/>
                <a:ext cx="2104218" cy="37947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latinLnBrk="0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减免排队付费、开发票等繁琐程序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（</a:t>
                </a:r>
                <a:r>
                  <a:rPr lang="en-US" altLang="zh-CN" b="1" dirty="0" smtClean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O2O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需求迫切）</a:t>
                </a:r>
                <a:endPara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7" name="speed"/>
              <p:cNvSpPr txBox="1">
                <a:spLocks noChangeArrowheads="1"/>
              </p:cNvSpPr>
              <p:nvPr/>
            </p:nvSpPr>
            <p:spPr bwMode="auto">
              <a:xfrm>
                <a:off x="1434607" y="4484896"/>
                <a:ext cx="336321" cy="29416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  <a:endParaRPr lang="en-US" altLang="ko-KR" sz="1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0259" name="Group 77"/>
            <p:cNvGrpSpPr/>
            <p:nvPr/>
          </p:nvGrpSpPr>
          <p:grpSpPr bwMode="auto">
            <a:xfrm>
              <a:off x="1900" y="7855"/>
              <a:ext cx="4011" cy="713"/>
              <a:chOff x="1376735" y="4988106"/>
              <a:chExt cx="2547546" cy="452064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1376735" y="4988106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70" name="speed"/>
              <p:cNvSpPr txBox="1">
                <a:spLocks noChangeArrowheads="1"/>
              </p:cNvSpPr>
              <p:nvPr/>
            </p:nvSpPr>
            <p:spPr bwMode="auto">
              <a:xfrm>
                <a:off x="1896915" y="5029347"/>
                <a:ext cx="2027366" cy="37814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latinLnBrk="1">
                  <a:buFont typeface="Arial" panose="020B0604020202020204" pitchFamily="34" charset="0"/>
                  <a:buChar char="•"/>
                  <a:defRPr/>
                </a:pPr>
                <a:r>
                  <a:rPr kumimoji="1" lang="en-US" altLang="ko-KR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使用优惠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加油站覆盖广</a:t>
                </a:r>
                <a:r>
                  <a:rPr kumimoji="1" lang="en-US" altLang="ko-KR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，无品牌和区域限制</a:t>
                </a:r>
                <a:endPara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1" name="speed"/>
              <p:cNvSpPr txBox="1">
                <a:spLocks noChangeArrowheads="1"/>
              </p:cNvSpPr>
              <p:nvPr/>
            </p:nvSpPr>
            <p:spPr bwMode="auto">
              <a:xfrm>
                <a:off x="1434607" y="5060249"/>
                <a:ext cx="336321" cy="2931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  <p:grpSp>
          <p:nvGrpSpPr>
            <p:cNvPr id="10260" name="Group 78"/>
            <p:cNvGrpSpPr/>
            <p:nvPr/>
          </p:nvGrpSpPr>
          <p:grpSpPr bwMode="auto">
            <a:xfrm>
              <a:off x="1900" y="8763"/>
              <a:ext cx="4011" cy="710"/>
              <a:chOff x="1376735" y="5563459"/>
              <a:chExt cx="2547546" cy="452064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1376735" y="5563459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74" name="speed"/>
              <p:cNvSpPr txBox="1">
                <a:spLocks noChangeArrowheads="1"/>
              </p:cNvSpPr>
              <p:nvPr/>
            </p:nvSpPr>
            <p:spPr bwMode="auto">
              <a:xfrm>
                <a:off x="1896915" y="5604845"/>
                <a:ext cx="2027366" cy="37947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eaLnBrk="1" latinLnBrk="0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目前三桶油垄断优势明显，且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加油卡不互通</a:t>
                </a:r>
                <a:endParaRPr lang="zh-CN" altLang="en-US" b="1" dirty="0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endParaRPr>
              </a:p>
            </p:txBody>
          </p:sp>
          <p:sp>
            <p:nvSpPr>
              <p:cNvPr id="75" name="speed"/>
              <p:cNvSpPr txBox="1">
                <a:spLocks noChangeArrowheads="1"/>
              </p:cNvSpPr>
              <p:nvPr/>
            </p:nvSpPr>
            <p:spPr bwMode="auto">
              <a:xfrm>
                <a:off x="1434607" y="5635602"/>
                <a:ext cx="336321" cy="29416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  <a:endParaRPr lang="en-US" altLang="ko-KR" sz="1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pic>
        <p:nvPicPr>
          <p:cNvPr id="28" name="图片 27" descr="C:\Users\DELL\Desktop\消费者 (1).png消费者 (1)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84070" y="2032635"/>
            <a:ext cx="568960" cy="568960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1906270" y="2601595"/>
            <a:ext cx="987425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消费者</a:t>
            </a:r>
          </a:p>
        </p:txBody>
      </p:sp>
      <p:grpSp>
        <p:nvGrpSpPr>
          <p:cNvPr id="10252" name="Group 36"/>
          <p:cNvGrpSpPr/>
          <p:nvPr/>
        </p:nvGrpSpPr>
        <p:grpSpPr bwMode="auto">
          <a:xfrm>
            <a:off x="3850005" y="2305050"/>
            <a:ext cx="784225" cy="421005"/>
            <a:chOff x="3246637" y="2558266"/>
            <a:chExt cx="883575" cy="616450"/>
          </a:xfrm>
        </p:grpSpPr>
        <p:sp>
          <p:nvSpPr>
            <p:cNvPr id="34" name="Chevron 33"/>
            <p:cNvSpPr/>
            <p:nvPr/>
          </p:nvSpPr>
          <p:spPr>
            <a:xfrm>
              <a:off x="3246637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Chevron 34"/>
            <p:cNvSpPr/>
            <p:nvPr/>
          </p:nvSpPr>
          <p:spPr>
            <a:xfrm>
              <a:off x="3488099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Chevron 35"/>
            <p:cNvSpPr/>
            <p:nvPr/>
          </p:nvSpPr>
          <p:spPr>
            <a:xfrm>
              <a:off x="3729563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Oval 19"/>
          <p:cNvSpPr/>
          <p:nvPr/>
        </p:nvSpPr>
        <p:spPr>
          <a:xfrm>
            <a:off x="5405755" y="1819275"/>
            <a:ext cx="1391920" cy="1392555"/>
          </a:xfrm>
          <a:prstGeom prst="ellipse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6" name="图片 5" descr="C:\Users\DELL\Desktop\运输.png运输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746115" y="1956435"/>
            <a:ext cx="720725" cy="720725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5472430" y="2601595"/>
            <a:ext cx="1325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用油</a:t>
            </a:r>
            <a:r>
              <a:rPr lang="zh-CN" altLang="zh-CN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</a:t>
            </a:r>
            <a:endParaRPr lang="zh-CN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7" name="组合 156"/>
          <p:cNvGrpSpPr/>
          <p:nvPr/>
        </p:nvGrpSpPr>
        <p:grpSpPr>
          <a:xfrm>
            <a:off x="4117340" y="3637280"/>
            <a:ext cx="3815080" cy="2559050"/>
            <a:chOff x="6484" y="5728"/>
            <a:chExt cx="6008" cy="4030"/>
          </a:xfrm>
        </p:grpSpPr>
        <p:sp>
          <p:nvSpPr>
            <p:cNvPr id="44" name="Rectangle 43"/>
            <p:cNvSpPr/>
            <p:nvPr/>
          </p:nvSpPr>
          <p:spPr>
            <a:xfrm>
              <a:off x="6484" y="5728"/>
              <a:ext cx="6009" cy="40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6676" y="5865"/>
              <a:ext cx="5799" cy="3594"/>
              <a:chOff x="6676" y="5865"/>
              <a:chExt cx="5799" cy="3594"/>
            </a:xfrm>
          </p:grpSpPr>
          <p:grpSp>
            <p:nvGrpSpPr>
              <p:cNvPr id="10242" name="Group 49"/>
              <p:cNvGrpSpPr/>
              <p:nvPr/>
            </p:nvGrpSpPr>
            <p:grpSpPr bwMode="auto">
              <a:xfrm>
                <a:off x="6676" y="5865"/>
                <a:ext cx="5627" cy="284"/>
                <a:chOff x="7686661" y="5034486"/>
                <a:chExt cx="1428330" cy="510232"/>
              </a:xfrm>
            </p:grpSpPr>
            <p:sp>
              <p:nvSpPr>
                <p:cNvPr id="51" name="Rectangle 50"/>
                <p:cNvSpPr/>
                <p:nvPr/>
              </p:nvSpPr>
              <p:spPr>
                <a:xfrm>
                  <a:off x="7686661" y="5325324"/>
                  <a:ext cx="1428330" cy="219394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3200"/>
                </a:p>
              </p:txBody>
            </p:sp>
            <p:sp>
              <p:nvSpPr>
                <p:cNvPr id="10303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7855741" y="5034486"/>
                  <a:ext cx="1090170" cy="2605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lIns="90000" tIns="46800" rIns="90000" bIns="46800">
                  <a:spAutoFit/>
                </a:bodyPr>
                <a:lstStyle/>
                <a:p>
                  <a:pPr algn="ctr"/>
                  <a:endParaRPr lang="en-US" altLang="ko-KR" b="1">
                    <a:solidFill>
                      <a:schemeClr val="bg1"/>
                    </a:solidFill>
                    <a:latin typeface="Calibri" panose="020F0502020204030204" pitchFamily="34" charset="0"/>
                    <a:ea typeface="Malgun Gothic" panose="020B0503020000020004" charset="-127"/>
                    <a:cs typeface="Tahoma" panose="020B0604030504040204" pitchFamily="34" charset="0"/>
                  </a:endParaRPr>
                </a:p>
              </p:txBody>
            </p:sp>
          </p:grpSp>
          <p:grpSp>
            <p:nvGrpSpPr>
              <p:cNvPr id="10254" name="Group 52"/>
              <p:cNvGrpSpPr/>
              <p:nvPr/>
            </p:nvGrpSpPr>
            <p:grpSpPr bwMode="auto">
              <a:xfrm>
                <a:off x="6676" y="7247"/>
                <a:ext cx="5627" cy="145"/>
                <a:chOff x="7686661" y="5034486"/>
                <a:chExt cx="1428330" cy="260586"/>
              </a:xfrm>
            </p:grpSpPr>
            <p:sp>
              <p:nvSpPr>
                <p:cNvPr id="54" name="Rectangle 53"/>
                <p:cNvSpPr/>
                <p:nvPr/>
              </p:nvSpPr>
              <p:spPr>
                <a:xfrm>
                  <a:off x="7686661" y="5055754"/>
                  <a:ext cx="1428330" cy="219394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3200"/>
                </a:p>
              </p:txBody>
            </p:sp>
            <p:sp>
              <p:nvSpPr>
                <p:cNvPr id="10289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7855741" y="5034486"/>
                  <a:ext cx="1090170" cy="2605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lIns="90000" tIns="46800" rIns="90000" bIns="46800">
                  <a:spAutoFit/>
                </a:bodyPr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  <a:latin typeface="Calibri" panose="020F0502020204030204" pitchFamily="34" charset="0"/>
                    <a:cs typeface="Tahoma" panose="020B0604030504040204" pitchFamily="34" charset="0"/>
                  </a:endParaRPr>
                </a:p>
              </p:txBody>
            </p:sp>
          </p:grpSp>
          <p:sp>
            <p:nvSpPr>
              <p:cNvPr id="56" name="Rectangle 3"/>
              <p:cNvSpPr txBox="1">
                <a:spLocks noChangeArrowheads="1"/>
              </p:cNvSpPr>
              <p:nvPr/>
            </p:nvSpPr>
            <p:spPr bwMode="auto">
              <a:xfrm>
                <a:off x="6743" y="6400"/>
                <a:ext cx="5732" cy="596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fontAlgn="auto" latinLnBrk="0" hangingPunct="1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物流行业蓬勃发展，物流需求逐步提升，交运服务类公司渴望</a:t>
                </a:r>
                <a:r>
                  <a:rPr lang="zh-CN" sz="1200" smtClean="0">
                    <a:solidFill>
                      <a:srgbClr val="FF0000"/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降低加油成本</a:t>
                </a:r>
                <a:endParaRPr lang="zh-CN" altLang="ko-KR" sz="1200" smtClean="0">
                  <a:solidFill>
                    <a:srgbClr val="FF0000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  <p:sp>
            <p:nvSpPr>
              <p:cNvPr id="57" name="Rectangle 3"/>
              <p:cNvSpPr txBox="1">
                <a:spLocks noChangeArrowheads="1"/>
              </p:cNvSpPr>
              <p:nvPr/>
            </p:nvSpPr>
            <p:spPr bwMode="auto">
              <a:xfrm>
                <a:off x="6743" y="7643"/>
                <a:ext cx="5732" cy="596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fontAlgn="auto" latinLnBrk="0" hangingPunct="1"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物流交运企业管理加油必须用加油卡，加油卡不具备广泛的</a:t>
                </a:r>
                <a:r>
                  <a:rPr lang="zh-CN" sz="1200" smtClean="0">
                    <a:solidFill>
                      <a:srgbClr val="FF0000"/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通用性</a:t>
                </a:r>
              </a:p>
            </p:txBody>
          </p:sp>
          <p:sp>
            <p:nvSpPr>
              <p:cNvPr id="46" name="Rectangle 53"/>
              <p:cNvSpPr/>
              <p:nvPr/>
            </p:nvSpPr>
            <p:spPr>
              <a:xfrm>
                <a:off x="6676" y="8490"/>
                <a:ext cx="5627" cy="122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48" name="Rectangle 3"/>
              <p:cNvSpPr txBox="1">
                <a:spLocks noChangeArrowheads="1"/>
              </p:cNvSpPr>
              <p:nvPr/>
            </p:nvSpPr>
            <p:spPr bwMode="auto">
              <a:xfrm>
                <a:off x="6743" y="8863"/>
                <a:ext cx="5732" cy="596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fontAlgn="auto" latinLnBrk="0" hangingPunct="1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大量物流车队司机把加油卡变卖，然后去低价格油品无质量保障的油站加油，物流公司</a:t>
                </a:r>
                <a:r>
                  <a:rPr lang="zh-CN" sz="1200" smtClean="0">
                    <a:solidFill>
                      <a:srgbClr val="FF0000"/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无法有效管理</a:t>
                </a:r>
              </a:p>
            </p:txBody>
          </p:sp>
        </p:grpSp>
      </p:grpSp>
      <p:grpSp>
        <p:nvGrpSpPr>
          <p:cNvPr id="10253" name="Group 38"/>
          <p:cNvGrpSpPr/>
          <p:nvPr/>
        </p:nvGrpSpPr>
        <p:grpSpPr bwMode="auto">
          <a:xfrm>
            <a:off x="7558405" y="2305050"/>
            <a:ext cx="784225" cy="421005"/>
            <a:chOff x="3246637" y="2558266"/>
            <a:chExt cx="883575" cy="616450"/>
          </a:xfrm>
        </p:grpSpPr>
        <p:sp>
          <p:nvSpPr>
            <p:cNvPr id="40" name="Chevron 39"/>
            <p:cNvSpPr/>
            <p:nvPr/>
          </p:nvSpPr>
          <p:spPr>
            <a:xfrm>
              <a:off x="3246637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Chevron 40"/>
            <p:cNvSpPr/>
            <p:nvPr/>
          </p:nvSpPr>
          <p:spPr>
            <a:xfrm>
              <a:off x="3488099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Chevron 41"/>
            <p:cNvSpPr/>
            <p:nvPr/>
          </p:nvSpPr>
          <p:spPr>
            <a:xfrm>
              <a:off x="3729563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Oval 28"/>
          <p:cNvSpPr/>
          <p:nvPr/>
        </p:nvSpPr>
        <p:spPr>
          <a:xfrm>
            <a:off x="9096375" y="1819275"/>
            <a:ext cx="1392555" cy="1392555"/>
          </a:xfrm>
          <a:prstGeom prst="ellipse">
            <a:avLst/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19" name="图片 18" descr="C:\Users\DELL\Desktop\加油.png加油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559290" y="2082800"/>
            <a:ext cx="468630" cy="46863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9097010" y="2601595"/>
            <a:ext cx="1391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民营</a:t>
            </a:r>
            <a:r>
              <a:rPr lang="zh-CN" altLang="zh-CN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加油站</a:t>
            </a:r>
            <a:endParaRPr lang="zh-CN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6" name="组合 155"/>
          <p:cNvGrpSpPr/>
          <p:nvPr/>
        </p:nvGrpSpPr>
        <p:grpSpPr>
          <a:xfrm>
            <a:off x="8128000" y="3637280"/>
            <a:ext cx="2961640" cy="2559050"/>
            <a:chOff x="12800" y="5728"/>
            <a:chExt cx="4664" cy="4030"/>
          </a:xfrm>
        </p:grpSpPr>
        <p:sp>
          <p:nvSpPr>
            <p:cNvPr id="45" name="Rectangle 44"/>
            <p:cNvSpPr/>
            <p:nvPr/>
          </p:nvSpPr>
          <p:spPr>
            <a:xfrm>
              <a:off x="12800" y="5728"/>
              <a:ext cx="4665" cy="40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80" name="speed"/>
            <p:cNvSpPr txBox="1">
              <a:spLocks noChangeArrowheads="1"/>
            </p:cNvSpPr>
            <p:nvPr/>
          </p:nvSpPr>
          <p:spPr bwMode="auto">
            <a:xfrm>
              <a:off x="13717" y="6004"/>
              <a:ext cx="3614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86360" indent="-86360" eaLnBrk="1" latinLnBrk="1" hangingPunct="1">
                <a:buFont typeface="Arial" panose="020B0604020202020204" pitchFamily="34" charset="0"/>
                <a:buChar char="•"/>
                <a:defRPr/>
              </a:pP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个体经营为主，没有联盟经营和联网机制，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辐射范围小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96" name="speed"/>
            <p:cNvSpPr txBox="1">
              <a:spLocks noChangeArrowheads="1"/>
            </p:cNvSpPr>
            <p:nvPr/>
          </p:nvSpPr>
          <p:spPr bwMode="auto">
            <a:xfrm>
              <a:off x="13717" y="6870"/>
              <a:ext cx="3614" cy="30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86360" indent="-86360" eaLnBrk="1" latinLnBrk="0" hangingPunct="1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降价促销是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单一化</a:t>
              </a: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的经营法宝</a:t>
              </a:r>
              <a:endParaRPr kumimoji="1"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1" name="speed"/>
            <p:cNvSpPr txBox="1">
              <a:spLocks noChangeArrowheads="1"/>
            </p:cNvSpPr>
            <p:nvPr/>
          </p:nvSpPr>
          <p:spPr bwMode="auto">
            <a:xfrm>
              <a:off x="13717" y="7596"/>
              <a:ext cx="3614" cy="30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86360" indent="-86360" eaLnBrk="1" latinLnBrk="1" hangingPunct="1">
                <a:buFont typeface="Arial" panose="020B0604020202020204" pitchFamily="34" charset="0"/>
                <a:buChar char="•"/>
                <a:defRPr/>
              </a:pP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管理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水平低</a:t>
              </a: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，业态落后服务差</a:t>
              </a:r>
              <a:endParaRPr kumimoji="1"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87" name="组合 86"/>
            <p:cNvGrpSpPr/>
            <p:nvPr/>
          </p:nvGrpSpPr>
          <p:grpSpPr>
            <a:xfrm>
              <a:off x="13003" y="6032"/>
              <a:ext cx="542" cy="541"/>
              <a:chOff x="13002" y="6225"/>
              <a:chExt cx="713" cy="712"/>
            </a:xfrm>
          </p:grpSpPr>
          <p:sp>
            <p:nvSpPr>
              <p:cNvPr id="88" name="Oval 58"/>
              <p:cNvSpPr/>
              <p:nvPr/>
            </p:nvSpPr>
            <p:spPr>
              <a:xfrm>
                <a:off x="13002" y="6225"/>
                <a:ext cx="713" cy="71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89" name="speed"/>
              <p:cNvSpPr txBox="1">
                <a:spLocks noChangeArrowheads="1"/>
              </p:cNvSpPr>
              <p:nvPr/>
            </p:nvSpPr>
            <p:spPr bwMode="auto">
              <a:xfrm>
                <a:off x="13094" y="6351"/>
                <a:ext cx="530" cy="47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  <a:endParaRPr lang="en-US" altLang="ko-KR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109" name="speed"/>
            <p:cNvSpPr txBox="1">
              <a:spLocks noChangeArrowheads="1"/>
            </p:cNvSpPr>
            <p:nvPr/>
          </p:nvSpPr>
          <p:spPr bwMode="auto">
            <a:xfrm>
              <a:off x="13717" y="8178"/>
              <a:ext cx="3614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86360" indent="-86360" eaLnBrk="1" latinLnBrk="0" hangingPunct="1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kumimoji="1" lang="zh-CN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无</a:t>
              </a: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品牌效应，品牌认知度低，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油品质量信任度低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110" name="speed"/>
            <p:cNvSpPr txBox="1">
              <a:spLocks noChangeArrowheads="1"/>
            </p:cNvSpPr>
            <p:nvPr/>
          </p:nvSpPr>
          <p:spPr bwMode="auto">
            <a:xfrm>
              <a:off x="13717" y="8904"/>
              <a:ext cx="3614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86360" indent="-86360" eaLnBrk="1" latinLnBrk="0" hangingPunct="1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单个油站加油量小，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采购成本较高</a:t>
              </a: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，没有资源保障</a:t>
              </a:r>
            </a:p>
          </p:txBody>
        </p:sp>
        <p:grpSp>
          <p:nvGrpSpPr>
            <p:cNvPr id="111" name="组合 110"/>
            <p:cNvGrpSpPr/>
            <p:nvPr/>
          </p:nvGrpSpPr>
          <p:grpSpPr>
            <a:xfrm>
              <a:off x="13003" y="6753"/>
              <a:ext cx="542" cy="541"/>
              <a:chOff x="13002" y="6225"/>
              <a:chExt cx="713" cy="712"/>
            </a:xfrm>
          </p:grpSpPr>
          <p:sp>
            <p:nvSpPr>
              <p:cNvPr id="112" name="Oval 58"/>
              <p:cNvSpPr/>
              <p:nvPr/>
            </p:nvSpPr>
            <p:spPr>
              <a:xfrm>
                <a:off x="13002" y="6225"/>
                <a:ext cx="713" cy="71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13" name="speed"/>
              <p:cNvSpPr txBox="1">
                <a:spLocks noChangeArrowheads="1"/>
              </p:cNvSpPr>
              <p:nvPr/>
            </p:nvSpPr>
            <p:spPr bwMode="auto">
              <a:xfrm>
                <a:off x="13094" y="6351"/>
                <a:ext cx="530" cy="47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  <a:endParaRPr lang="en-US" altLang="ko-KR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14" name="组合 113"/>
            <p:cNvGrpSpPr/>
            <p:nvPr/>
          </p:nvGrpSpPr>
          <p:grpSpPr>
            <a:xfrm>
              <a:off x="13003" y="7479"/>
              <a:ext cx="542" cy="541"/>
              <a:chOff x="13002" y="6225"/>
              <a:chExt cx="713" cy="712"/>
            </a:xfrm>
          </p:grpSpPr>
          <p:sp>
            <p:nvSpPr>
              <p:cNvPr id="115" name="Oval 58"/>
              <p:cNvSpPr/>
              <p:nvPr/>
            </p:nvSpPr>
            <p:spPr>
              <a:xfrm>
                <a:off x="13002" y="6225"/>
                <a:ext cx="713" cy="71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16" name="speed"/>
              <p:cNvSpPr txBox="1">
                <a:spLocks noChangeArrowheads="1"/>
              </p:cNvSpPr>
              <p:nvPr/>
            </p:nvSpPr>
            <p:spPr bwMode="auto">
              <a:xfrm>
                <a:off x="13094" y="6351"/>
                <a:ext cx="530" cy="47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  <a:endParaRPr lang="en-US" altLang="ko-KR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17" name="组合 116"/>
            <p:cNvGrpSpPr/>
            <p:nvPr/>
          </p:nvGrpSpPr>
          <p:grpSpPr>
            <a:xfrm>
              <a:off x="13003" y="8205"/>
              <a:ext cx="542" cy="541"/>
              <a:chOff x="13002" y="6225"/>
              <a:chExt cx="713" cy="712"/>
            </a:xfrm>
          </p:grpSpPr>
          <p:sp>
            <p:nvSpPr>
              <p:cNvPr id="118" name="Oval 58"/>
              <p:cNvSpPr/>
              <p:nvPr/>
            </p:nvSpPr>
            <p:spPr>
              <a:xfrm>
                <a:off x="13002" y="6225"/>
                <a:ext cx="713" cy="71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19" name="speed"/>
              <p:cNvSpPr txBox="1">
                <a:spLocks noChangeArrowheads="1"/>
              </p:cNvSpPr>
              <p:nvPr/>
            </p:nvSpPr>
            <p:spPr bwMode="auto">
              <a:xfrm>
                <a:off x="13094" y="6351"/>
                <a:ext cx="530" cy="47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  <a:endParaRPr lang="en-US" altLang="ko-KR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20" name="组合 119"/>
            <p:cNvGrpSpPr/>
            <p:nvPr/>
          </p:nvGrpSpPr>
          <p:grpSpPr>
            <a:xfrm>
              <a:off x="13003" y="8931"/>
              <a:ext cx="542" cy="541"/>
              <a:chOff x="13002" y="6225"/>
              <a:chExt cx="713" cy="712"/>
            </a:xfrm>
          </p:grpSpPr>
          <p:sp>
            <p:nvSpPr>
              <p:cNvPr id="121" name="Oval 58"/>
              <p:cNvSpPr/>
              <p:nvPr/>
            </p:nvSpPr>
            <p:spPr>
              <a:xfrm>
                <a:off x="13002" y="6225"/>
                <a:ext cx="713" cy="71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22" name="speed"/>
              <p:cNvSpPr txBox="1">
                <a:spLocks noChangeArrowheads="1"/>
              </p:cNvSpPr>
              <p:nvPr/>
            </p:nvSpPr>
            <p:spPr bwMode="auto">
              <a:xfrm>
                <a:off x="13094" y="6351"/>
                <a:ext cx="530" cy="47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05</a:t>
                </a:r>
                <a:endParaRPr lang="en-US" altLang="ko-KR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146609" y="3509328"/>
            <a:ext cx="4257675" cy="500380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854450" y="2554288"/>
            <a:ext cx="4483100" cy="9223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6000">
                <a:effectLst>
                  <a:outerShdw blurRad="12700" dist="25400" dir="2700000" algn="tl">
                    <a:srgbClr val="000000">
                      <a:alpha val="60000"/>
                    </a:srgbClr>
                  </a:outerShdw>
                </a:effectLst>
                <a:latin typeface="Calibri" panose="020F0502020204030204" pitchFamily="34" charset="0"/>
              </a:rPr>
              <a:t>Thank you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071938" y="3629025"/>
            <a:ext cx="4048125" cy="246221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zh-CN" altLang="en-US" sz="1600" b="0" dirty="0" smtClean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招商合作电话</a:t>
            </a:r>
            <a:r>
              <a:rPr lang="zh-CN" altLang="en-US" sz="1600" b="0" dirty="0" smtClean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en-US" altLang="zh-CN" sz="1600" b="0" smtClean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13261504251</a:t>
            </a:r>
            <a:endParaRPr lang="zh-CN" altLang="ko-KR" sz="1600" b="0" dirty="0"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61723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1.3 加油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站连锁管理市场机会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929640" y="2400935"/>
            <a:ext cx="2855595" cy="2855595"/>
            <a:chOff x="5363" y="4427"/>
            <a:chExt cx="4497" cy="4497"/>
          </a:xfrm>
        </p:grpSpPr>
        <p:pic>
          <p:nvPicPr>
            <p:cNvPr id="24" name="图片 23" descr="云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63" y="4427"/>
              <a:ext cx="4497" cy="4497"/>
            </a:xfrm>
            <a:prstGeom prst="rect">
              <a:avLst/>
            </a:prstGeom>
          </p:spPr>
        </p:pic>
        <p:sp>
          <p:nvSpPr>
            <p:cNvPr id="26" name="speed"/>
            <p:cNvSpPr txBox="1">
              <a:spLocks noChangeArrowheads="1"/>
            </p:cNvSpPr>
            <p:nvPr/>
          </p:nvSpPr>
          <p:spPr bwMode="auto">
            <a:xfrm>
              <a:off x="6350" y="6661"/>
              <a:ext cx="2524" cy="104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zh-CN" altLang="en-US" sz="2400" b="1">
                  <a:solidFill>
                    <a:schemeClr val="bg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加油站连锁市场机会</a:t>
              </a:r>
            </a:p>
          </p:txBody>
        </p:sp>
        <p:pic>
          <p:nvPicPr>
            <p:cNvPr id="29" name="图片 28" descr="C:\Users\DELL\Desktop\联盟.png联盟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7588" y="5527"/>
              <a:ext cx="1038" cy="1038"/>
            </a:xfrm>
            <a:prstGeom prst="rect">
              <a:avLst/>
            </a:prstGeom>
          </p:spPr>
        </p:pic>
      </p:grpSp>
      <p:grpSp>
        <p:nvGrpSpPr>
          <p:cNvPr id="114" name="组合 113"/>
          <p:cNvGrpSpPr/>
          <p:nvPr/>
        </p:nvGrpSpPr>
        <p:grpSpPr>
          <a:xfrm>
            <a:off x="3333750" y="1758315"/>
            <a:ext cx="7492365" cy="1679575"/>
            <a:chOff x="5250" y="2769"/>
            <a:chExt cx="11799" cy="2645"/>
          </a:xfrm>
        </p:grpSpPr>
        <p:sp>
          <p:nvSpPr>
            <p:cNvPr id="8" name="Oval 7"/>
            <p:cNvSpPr/>
            <p:nvPr/>
          </p:nvSpPr>
          <p:spPr>
            <a:xfrm>
              <a:off x="7551" y="3097"/>
              <a:ext cx="1139" cy="1141"/>
            </a:xfrm>
            <a:prstGeom prst="ellipse">
              <a:avLst/>
            </a:prstGeom>
            <a:solidFill>
              <a:srgbClr val="91BA5B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81" name="组合 80"/>
            <p:cNvGrpSpPr/>
            <p:nvPr/>
          </p:nvGrpSpPr>
          <p:grpSpPr>
            <a:xfrm>
              <a:off x="8987" y="2769"/>
              <a:ext cx="8062" cy="1796"/>
              <a:chOff x="7745" y="2769"/>
              <a:chExt cx="8062" cy="1796"/>
            </a:xfrm>
          </p:grpSpPr>
          <p:sp>
            <p:nvSpPr>
              <p:cNvPr id="70" name="speed"/>
              <p:cNvSpPr txBox="1">
                <a:spLocks noChangeArrowheads="1"/>
              </p:cNvSpPr>
              <p:nvPr/>
            </p:nvSpPr>
            <p:spPr bwMode="auto">
              <a:xfrm>
                <a:off x="7745" y="2769"/>
                <a:ext cx="3991" cy="51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pPr algn="l">
                  <a:lnSpc>
                    <a:spcPct val="120000"/>
                  </a:lnSpc>
                  <a:defRPr/>
                </a:pPr>
                <a:r>
                  <a:rPr lang="zh-CN" altLang="ko-KR" sz="1800">
                    <a:solidFill>
                      <a:srgbClr val="91BA5B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商品市场定位</a:t>
                </a:r>
                <a:endParaRPr lang="zh-CN" altLang="ko-KR" sz="180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" name="Rectangle 3"/>
              <p:cNvSpPr txBox="1">
                <a:spLocks noChangeArrowheads="1"/>
              </p:cNvSpPr>
              <p:nvPr/>
            </p:nvSpPr>
            <p:spPr bwMode="auto">
              <a:xfrm>
                <a:off x="7745" y="3393"/>
                <a:ext cx="8063" cy="117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altLang="ko-KR" sz="2000" dirty="0" smtClean="0">
                    <a:latin typeface="Microsoft Sans Serif" panose="020B0604020202020204" pitchFamily="34" charset="0"/>
                    <a:ea typeface="+mj-ea"/>
                    <a:cs typeface="Microsoft Sans Serif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86360" indent="-86360" latinLnBrk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商品单一、消费差异小、目标市场明确</a:t>
                </a:r>
                <a:endParaRPr lang="zh-CN" altLang="en-US" sz="12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86360" indent="-86360" latinLnBrk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有现成的油库，可改造成配送中心</a:t>
                </a:r>
                <a:endParaRPr lang="zh-CN" altLang="en-US" sz="12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86360" indent="-86360" latinLnBrk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已有零售网点，有得天独厚的行业优势</a:t>
                </a:r>
                <a:endParaRPr lang="zh-CN" altLang="en-US" sz="12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86360" indent="-86360" latinLnBrk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原油开产开发、原油进口、资源定价、行业管制等领域必将进一步放开</a:t>
                </a:r>
                <a:endParaRPr lang="zh-CN" altLang="en-US" sz="1200" b="1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endParaRPr>
              </a:p>
            </p:txBody>
          </p:sp>
        </p:grpSp>
        <p:cxnSp>
          <p:nvCxnSpPr>
            <p:cNvPr id="106" name="肘形连接符 105"/>
            <p:cNvCxnSpPr>
              <a:endCxn id="8" idx="4"/>
            </p:cNvCxnSpPr>
            <p:nvPr/>
          </p:nvCxnSpPr>
          <p:spPr>
            <a:xfrm flipV="1">
              <a:off x="5250" y="4238"/>
              <a:ext cx="2871" cy="117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文本框 109"/>
            <p:cNvSpPr txBox="1"/>
            <p:nvPr/>
          </p:nvSpPr>
          <p:spPr>
            <a:xfrm>
              <a:off x="7623" y="3338"/>
              <a:ext cx="995" cy="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3536950" y="4375150"/>
            <a:ext cx="5186045" cy="760095"/>
            <a:chOff x="5570" y="6890"/>
            <a:chExt cx="8167" cy="1197"/>
          </a:xfrm>
        </p:grpSpPr>
        <p:cxnSp>
          <p:nvCxnSpPr>
            <p:cNvPr id="107" name="肘形连接符 106"/>
            <p:cNvCxnSpPr/>
            <p:nvPr/>
          </p:nvCxnSpPr>
          <p:spPr>
            <a:xfrm>
              <a:off x="5570" y="6890"/>
              <a:ext cx="1981" cy="651"/>
            </a:xfrm>
            <a:prstGeom prst="bentConnector3">
              <a:avLst>
                <a:gd name="adj1" fmla="val 50025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6" name="组合 115"/>
            <p:cNvGrpSpPr/>
            <p:nvPr/>
          </p:nvGrpSpPr>
          <p:grpSpPr>
            <a:xfrm>
              <a:off x="7551" y="6947"/>
              <a:ext cx="6186" cy="1140"/>
              <a:chOff x="7551" y="6947"/>
              <a:chExt cx="6186" cy="1140"/>
            </a:xfrm>
          </p:grpSpPr>
          <p:grpSp>
            <p:nvGrpSpPr>
              <p:cNvPr id="78" name="组合 77"/>
              <p:cNvGrpSpPr/>
              <p:nvPr/>
            </p:nvGrpSpPr>
            <p:grpSpPr>
              <a:xfrm>
                <a:off x="9099" y="6947"/>
                <a:ext cx="4638" cy="1112"/>
                <a:chOff x="7745" y="6870"/>
                <a:chExt cx="4638" cy="1112"/>
              </a:xfrm>
            </p:grpSpPr>
            <p:sp>
              <p:nvSpPr>
                <p:cNvPr id="95" name="speed"/>
                <p:cNvSpPr txBox="1">
                  <a:spLocks noChangeArrowheads="1"/>
                </p:cNvSpPr>
                <p:nvPr/>
              </p:nvSpPr>
              <p:spPr bwMode="auto">
                <a:xfrm>
                  <a:off x="7745" y="6870"/>
                  <a:ext cx="1440" cy="454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>
                  <a:spAutoFit/>
                </a:bodyPr>
                <a:lstStyle>
                  <a:defPPr>
                    <a:defRPr lang="ko-KR"/>
                  </a:defPPr>
                  <a:lvl1pPr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prstClr val="white"/>
                    </a:buClr>
                    <a:defRPr kumimoji="1" sz="1200" b="1">
                      <a:solidFill>
                        <a:schemeClr val="bg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5pPr>
                  <a:lvl6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6pPr>
                  <a:lvl7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7pPr>
                  <a:lvl8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8pPr>
                  <a:lvl9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9pPr>
                </a:lstStyle>
                <a:p>
                  <a:pPr algn="l" latinLnBrk="1">
                    <a:defRPr/>
                  </a:pPr>
                  <a:r>
                    <a:rPr lang="zh-CN" altLang="en-US" sz="1800">
                      <a:solidFill>
                        <a:srgbClr val="415463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行业现状</a:t>
                  </a:r>
                </a:p>
              </p:txBody>
            </p:sp>
            <p:sp>
              <p:nvSpPr>
                <p:cNvPr id="19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7745" y="7386"/>
                  <a:ext cx="4639" cy="596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>
                  <a:lvl1pPr marL="342900" indent="-342900" eaLnBrk="0" hangingPunct="0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altLang="ko-KR" sz="2000" dirty="0" smtClean="0">
                      <a:latin typeface="Microsoft Sans Serif" panose="020B0604020202020204" pitchFamily="34" charset="0"/>
                      <a:ea typeface="+mj-ea"/>
                      <a:cs typeface="Microsoft Sans Serif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latin typeface="+mn-lt"/>
                      <a:ea typeface="+mn-ea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latin typeface="+mn-lt"/>
                      <a:ea typeface="+mn-ea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latin typeface="+mn-lt"/>
                      <a:ea typeface="+mn-ea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latin typeface="+mn-lt"/>
                      <a:ea typeface="+mn-ea"/>
                    </a:defRPr>
                  </a:lvl5pPr>
                  <a:lvl6pPr marL="25146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6pPr>
                  <a:lvl7pPr marL="29718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7pPr>
                  <a:lvl8pPr marL="3429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8pPr>
                  <a:lvl9pPr marL="38862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9pPr>
                </a:lstStyle>
                <a:p>
                  <a:pPr marL="86360" indent="-86360" algn="l" latinLnBrk="0">
                    <a:lnSpc>
                      <a:spcPct val="100000"/>
                    </a:lnSpc>
                    <a:spcBef>
                      <a:spcPts val="0"/>
                    </a:spcBef>
                    <a:buFont typeface="Arial" panose="020B0604020202020204" pitchFamily="34" charset="0"/>
                    <a:buChar char="•"/>
                    <a:defRPr/>
                  </a:pPr>
                  <a:r>
                    <a:rPr lang="zh-CN" altLang="en-US" sz="1200" b="1" ker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行业没有统一经营管理的民营品牌</a:t>
                  </a:r>
                  <a:endParaRPr lang="zh-CN" altLang="en-US" sz="1200" b="1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endParaRPr>
                </a:p>
                <a:p>
                  <a:pPr marL="86360" indent="-86360" latinLnBrk="0">
                    <a:lnSpc>
                      <a:spcPct val="100000"/>
                    </a:lnSpc>
                    <a:spcBef>
                      <a:spcPts val="0"/>
                    </a:spcBef>
                    <a:buFont typeface="Arial" panose="020B0604020202020204" pitchFamily="34" charset="0"/>
                    <a:buChar char="•"/>
                    <a:defRPr/>
                  </a:pPr>
                  <a:r>
                    <a:rPr lang="zh-CN" altLang="en-US" sz="1200" b="1" ker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中国的大部分炼油厂都出现了产能过剩</a:t>
                  </a:r>
                  <a:endPara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  <a:sym typeface="+mn-ea"/>
                  </a:endParaRPr>
                </a:p>
              </p:txBody>
            </p:sp>
          </p:grpSp>
          <p:sp>
            <p:nvSpPr>
              <p:cNvPr id="59" name="Oval 7"/>
              <p:cNvSpPr/>
              <p:nvPr/>
            </p:nvSpPr>
            <p:spPr>
              <a:xfrm>
                <a:off x="7551" y="6947"/>
                <a:ext cx="1139" cy="1141"/>
              </a:xfrm>
              <a:prstGeom prst="ellipse">
                <a:avLst/>
              </a:prstGeom>
              <a:solidFill>
                <a:srgbClr val="415463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11" name="文本框 110"/>
              <p:cNvSpPr txBox="1"/>
              <p:nvPr/>
            </p:nvSpPr>
            <p:spPr>
              <a:xfrm>
                <a:off x="7623" y="7188"/>
                <a:ext cx="995" cy="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grpSp>
        <p:nvGrpSpPr>
          <p:cNvPr id="115" name="组合 114"/>
          <p:cNvGrpSpPr/>
          <p:nvPr/>
        </p:nvGrpSpPr>
        <p:grpSpPr>
          <a:xfrm>
            <a:off x="3173730" y="3210560"/>
            <a:ext cx="6690995" cy="889000"/>
            <a:chOff x="4998" y="5056"/>
            <a:chExt cx="10537" cy="1400"/>
          </a:xfrm>
        </p:grpSpPr>
        <p:grpSp>
          <p:nvGrpSpPr>
            <p:cNvPr id="75" name="组合 74"/>
            <p:cNvGrpSpPr/>
            <p:nvPr/>
          </p:nvGrpSpPr>
          <p:grpSpPr>
            <a:xfrm>
              <a:off x="11191" y="5056"/>
              <a:ext cx="4344" cy="1400"/>
              <a:chOff x="9837" y="4913"/>
              <a:chExt cx="4344" cy="1400"/>
            </a:xfrm>
          </p:grpSpPr>
          <p:sp>
            <p:nvSpPr>
              <p:cNvPr id="85" name="Rectangle 3"/>
              <p:cNvSpPr txBox="1">
                <a:spLocks noChangeArrowheads="1"/>
              </p:cNvSpPr>
              <p:nvPr/>
            </p:nvSpPr>
            <p:spPr bwMode="auto">
              <a:xfrm>
                <a:off x="9837" y="5459"/>
                <a:ext cx="4345" cy="85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altLang="ko-KR" sz="2000" dirty="0" smtClean="0">
                    <a:latin typeface="Microsoft Sans Serif" panose="020B0604020202020204" pitchFamily="34" charset="0"/>
                    <a:ea typeface="+mj-ea"/>
                    <a:cs typeface="Microsoft Sans Serif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86360" indent="-86360" algn="l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加油站是最适宜连锁经营的零售行业，也是国外最早实行连锁经营的行业之一</a:t>
                </a:r>
              </a:p>
              <a:p>
                <a:pPr marL="0" indent="0" algn="r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sz="12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endParaRPr>
              </a:p>
            </p:txBody>
          </p:sp>
          <p:sp>
            <p:nvSpPr>
              <p:cNvPr id="86" name="speed"/>
              <p:cNvSpPr txBox="1">
                <a:spLocks noChangeArrowheads="1"/>
              </p:cNvSpPr>
              <p:nvPr/>
            </p:nvSpPr>
            <p:spPr bwMode="auto">
              <a:xfrm>
                <a:off x="9837" y="4913"/>
                <a:ext cx="1440" cy="454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pPr algn="r" latinLnBrk="1">
                  <a:defRPr/>
                </a:pPr>
                <a:r>
                  <a:rPr lang="zh-CN" altLang="ko-KR" sz="1800">
                    <a:solidFill>
                      <a:srgbClr val="EA801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行业特点</a:t>
                </a:r>
              </a:p>
            </p:txBody>
          </p:sp>
        </p:grpSp>
        <p:sp>
          <p:nvSpPr>
            <p:cNvPr id="71" name="Oval 7"/>
            <p:cNvSpPr/>
            <p:nvPr/>
          </p:nvSpPr>
          <p:spPr>
            <a:xfrm>
              <a:off x="9815" y="5186"/>
              <a:ext cx="1139" cy="1141"/>
            </a:xfrm>
            <a:prstGeom prst="ellipse">
              <a:avLst/>
            </a:prstGeom>
            <a:solidFill>
              <a:srgbClr val="FF8A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109" name="肘形连接符 108"/>
            <p:cNvCxnSpPr>
              <a:endCxn id="71" idx="2"/>
            </p:cNvCxnSpPr>
            <p:nvPr/>
          </p:nvCxnSpPr>
          <p:spPr>
            <a:xfrm>
              <a:off x="4998" y="5072"/>
              <a:ext cx="4817" cy="685"/>
            </a:xfrm>
            <a:prstGeom prst="bentConnector3">
              <a:avLst>
                <a:gd name="adj1" fmla="val 4565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文本框 111"/>
            <p:cNvSpPr txBox="1"/>
            <p:nvPr/>
          </p:nvSpPr>
          <p:spPr>
            <a:xfrm>
              <a:off x="9887" y="5427"/>
              <a:ext cx="995" cy="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</a:p>
          </p:txBody>
        </p:sp>
      </p:grpSp>
      <p:grpSp>
        <p:nvGrpSpPr>
          <p:cNvPr id="117" name="组合 116"/>
          <p:cNvGrpSpPr/>
          <p:nvPr/>
        </p:nvGrpSpPr>
        <p:grpSpPr>
          <a:xfrm>
            <a:off x="3575050" y="4013200"/>
            <a:ext cx="6299835" cy="2139950"/>
            <a:chOff x="5630" y="6320"/>
            <a:chExt cx="9921" cy="3370"/>
          </a:xfrm>
        </p:grpSpPr>
        <p:grpSp>
          <p:nvGrpSpPr>
            <p:cNvPr id="77" name="组合 76"/>
            <p:cNvGrpSpPr/>
            <p:nvPr/>
          </p:nvGrpSpPr>
          <p:grpSpPr>
            <a:xfrm>
              <a:off x="11191" y="8550"/>
              <a:ext cx="4360" cy="1102"/>
              <a:chOff x="9837" y="8549"/>
              <a:chExt cx="4360" cy="1102"/>
            </a:xfrm>
          </p:grpSpPr>
          <p:sp>
            <p:nvSpPr>
              <p:cNvPr id="21" name="Rectangle 3"/>
              <p:cNvSpPr txBox="1">
                <a:spLocks noChangeArrowheads="1"/>
              </p:cNvSpPr>
              <p:nvPr/>
            </p:nvSpPr>
            <p:spPr bwMode="auto">
              <a:xfrm>
                <a:off x="9837" y="9055"/>
                <a:ext cx="4360" cy="59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altLang="ko-KR" sz="2000" dirty="0" smtClean="0">
                    <a:latin typeface="Microsoft Sans Serif" panose="020B0604020202020204" pitchFamily="34" charset="0"/>
                    <a:ea typeface="+mj-ea"/>
                    <a:cs typeface="Microsoft Sans Serif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86360" indent="-86360" algn="l" latinLnBrk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监管要求</a:t>
                </a:r>
                <a:r>
                  <a:rPr altLang="zh-CN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2020</a:t>
                </a:r>
                <a:r>
                  <a: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年前完全放开成品油定价</a:t>
                </a:r>
                <a:endParaRPr lang="zh-CN" altLang="en-US" sz="12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86360" indent="-86360" latinLnBrk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传统的民营加油站注定被收购或者淘汰</a:t>
                </a:r>
                <a:endParaRPr lang="zh-CN" altLang="en-US" sz="1200" b="1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endParaRPr>
              </a:p>
            </p:txBody>
          </p:sp>
          <p:sp>
            <p:nvSpPr>
              <p:cNvPr id="22" name="speed"/>
              <p:cNvSpPr txBox="1">
                <a:spLocks noChangeArrowheads="1"/>
              </p:cNvSpPr>
              <p:nvPr/>
            </p:nvSpPr>
            <p:spPr bwMode="auto">
              <a:xfrm>
                <a:off x="9837" y="8549"/>
                <a:ext cx="1440" cy="454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pPr algn="l" latinLnBrk="1">
                  <a:defRPr/>
                </a:pPr>
                <a:r>
                  <a:rPr lang="zh-CN" altLang="en-US" sz="1800">
                    <a:solidFill>
                      <a:srgbClr val="91BA5B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定价改革</a:t>
                </a:r>
              </a:p>
            </p:txBody>
          </p:sp>
        </p:grpSp>
        <p:sp>
          <p:nvSpPr>
            <p:cNvPr id="72" name="Oval 7"/>
            <p:cNvSpPr/>
            <p:nvPr/>
          </p:nvSpPr>
          <p:spPr>
            <a:xfrm>
              <a:off x="9815" y="8550"/>
              <a:ext cx="1139" cy="1141"/>
            </a:xfrm>
            <a:prstGeom prst="ellipse">
              <a:avLst/>
            </a:prstGeom>
            <a:solidFill>
              <a:srgbClr val="91BA5B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108" name="肘形连接符 107"/>
            <p:cNvCxnSpPr>
              <a:endCxn id="72" idx="2"/>
            </p:cNvCxnSpPr>
            <p:nvPr/>
          </p:nvCxnSpPr>
          <p:spPr>
            <a:xfrm>
              <a:off x="5630" y="6320"/>
              <a:ext cx="4185" cy="2801"/>
            </a:xfrm>
            <a:prstGeom prst="bentConnector3">
              <a:avLst>
                <a:gd name="adj1" fmla="val 34241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文本框 112"/>
            <p:cNvSpPr txBox="1"/>
            <p:nvPr/>
          </p:nvSpPr>
          <p:spPr>
            <a:xfrm>
              <a:off x="9887" y="8791"/>
              <a:ext cx="995" cy="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04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14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 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554788" y="5033010"/>
            <a:ext cx="4203700" cy="484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05. 风险及应对分析 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572250" y="1771650"/>
            <a:ext cx="4370705" cy="97155"/>
            <a:chOff x="10350" y="2715"/>
            <a:chExt cx="6883" cy="663"/>
          </a:xfrm>
        </p:grpSpPr>
        <p:sp>
          <p:nvSpPr>
            <p:cNvPr id="6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350" y="2659063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5680" y="1952625"/>
            <a:ext cx="7843520" cy="461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altLang="en-US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公司及模式介绍</a:t>
            </a:r>
            <a:endParaRPr lang="en-US" altLang="ko-KR" sz="4000" spc="-15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1125538" y="2727325"/>
            <a:ext cx="53467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公司及模式介绍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95500" y="3837521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40697" y="3905605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3" name="Freeform 67"/>
          <p:cNvSpPr>
            <a:spLocks noEditPoints="1"/>
          </p:cNvSpPr>
          <p:nvPr/>
        </p:nvSpPr>
        <p:spPr bwMode="auto">
          <a:xfrm>
            <a:off x="2699068" y="3855720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/>
          <p:cNvSpPr/>
          <p:nvPr/>
        </p:nvSpPr>
        <p:spPr>
          <a:xfrm>
            <a:off x="572770" y="2539365"/>
            <a:ext cx="5812155" cy="37211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1402080" y="1927225"/>
            <a:ext cx="4079240" cy="1233170"/>
            <a:chOff x="10278" y="2429"/>
            <a:chExt cx="6424" cy="1942"/>
          </a:xfrm>
        </p:grpSpPr>
        <p:sp>
          <p:nvSpPr>
            <p:cNvPr id="10" name="Rectangle 11"/>
            <p:cNvSpPr/>
            <p:nvPr/>
          </p:nvSpPr>
          <p:spPr>
            <a:xfrm>
              <a:off x="10278" y="2429"/>
              <a:ext cx="6425" cy="1942"/>
            </a:xfrm>
            <a:prstGeom prst="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10461" y="3318"/>
              <a:ext cx="5998" cy="164"/>
              <a:chOff x="10461" y="3318"/>
              <a:chExt cx="5998" cy="164"/>
            </a:xfrm>
          </p:grpSpPr>
          <p:sp>
            <p:nvSpPr>
              <p:cNvPr id="14" name="Oval 33"/>
              <p:cNvSpPr/>
              <p:nvPr/>
            </p:nvSpPr>
            <p:spPr>
              <a:xfrm>
                <a:off x="10461" y="3318"/>
                <a:ext cx="165" cy="1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15" name="Oval 34"/>
              <p:cNvSpPr/>
              <p:nvPr/>
            </p:nvSpPr>
            <p:spPr>
              <a:xfrm>
                <a:off x="16295" y="3318"/>
                <a:ext cx="165" cy="1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</p:grp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906780" y="3239770"/>
            <a:ext cx="5186680" cy="2560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2667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SUNCOR ENERGY（森科能源公司）【 NYSE （股票代码）：SU】加拿大森科能源公司，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创建于1917年，总部位于卡尔加里 (Calgary, Alberta)。 是北美第五大能源公司，也是全球领先的综合性能源企业。</a:t>
            </a:r>
          </a:p>
          <a:p>
            <a:pPr marL="0" indent="2667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主要业务包括：油砂开采、天然气、原油深度提炼、风力发电、生物燃料等能源行业，公司业务遍及全球100多个国家及地区。在福布斯全球2000强位居第254位。</a:t>
            </a:r>
          </a:p>
        </p:txBody>
      </p:sp>
      <p:pic>
        <p:nvPicPr>
          <p:cNvPr id="14343" name="图片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490" y="1995170"/>
            <a:ext cx="1583055" cy="6591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文本框 15"/>
          <p:cNvSpPr txBox="1"/>
          <p:nvPr/>
        </p:nvSpPr>
        <p:spPr>
          <a:xfrm>
            <a:off x="1698625" y="2673350"/>
            <a:ext cx="3524250" cy="352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SUNCOR ENERGY（森科能源公司）</a:t>
            </a:r>
          </a:p>
        </p:txBody>
      </p:sp>
      <p:sp>
        <p:nvSpPr>
          <p:cNvPr id="18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2.1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总</a:t>
            </a:r>
            <a:r>
              <a:rPr lang="zh-CN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公司概况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6823710" y="2336165"/>
            <a:ext cx="4577080" cy="3924300"/>
            <a:chOff x="10746" y="3679"/>
            <a:chExt cx="7208" cy="6180"/>
          </a:xfrm>
        </p:grpSpPr>
        <p:grpSp>
          <p:nvGrpSpPr>
            <p:cNvPr id="18433" name="Group 38"/>
            <p:cNvGrpSpPr/>
            <p:nvPr/>
          </p:nvGrpSpPr>
          <p:grpSpPr bwMode="auto">
            <a:xfrm>
              <a:off x="10746" y="3679"/>
              <a:ext cx="7205" cy="6180"/>
              <a:chOff x="1319660" y="2190750"/>
              <a:chExt cx="4574109" cy="3924300"/>
            </a:xfrm>
          </p:grpSpPr>
          <p:sp>
            <p:nvSpPr>
              <p:cNvPr id="30" name="Rectangle 7"/>
              <p:cNvSpPr/>
              <p:nvPr/>
            </p:nvSpPr>
            <p:spPr>
              <a:xfrm>
                <a:off x="1319660" y="2393950"/>
                <a:ext cx="4574109" cy="37211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grpSp>
            <p:nvGrpSpPr>
              <p:cNvPr id="18458" name="Group 36"/>
              <p:cNvGrpSpPr/>
              <p:nvPr/>
            </p:nvGrpSpPr>
            <p:grpSpPr bwMode="auto">
              <a:xfrm>
                <a:off x="1567252" y="2190750"/>
                <a:ext cx="4078924" cy="419100"/>
                <a:chOff x="1567252" y="2190750"/>
                <a:chExt cx="4078924" cy="419100"/>
              </a:xfrm>
            </p:grpSpPr>
            <p:sp>
              <p:nvSpPr>
                <p:cNvPr id="31" name="Rectangle 6"/>
                <p:cNvSpPr/>
                <p:nvPr/>
              </p:nvSpPr>
              <p:spPr>
                <a:xfrm>
                  <a:off x="1567252" y="2190750"/>
                  <a:ext cx="4078924" cy="419100"/>
                </a:xfrm>
                <a:prstGeom prst="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grpSp>
              <p:nvGrpSpPr>
                <p:cNvPr id="18460" name="Group 31"/>
                <p:cNvGrpSpPr/>
                <p:nvPr/>
              </p:nvGrpSpPr>
              <p:grpSpPr bwMode="auto">
                <a:xfrm>
                  <a:off x="1702158" y="2338388"/>
                  <a:ext cx="3809113" cy="154668"/>
                  <a:chOff x="1705419" y="2338388"/>
                  <a:chExt cx="3809113" cy="154668"/>
                </a:xfrm>
              </p:grpSpPr>
              <p:sp>
                <p:nvSpPr>
                  <p:cNvPr id="32" name="Oval 29"/>
                  <p:cNvSpPr/>
                  <p:nvPr/>
                </p:nvSpPr>
                <p:spPr>
                  <a:xfrm>
                    <a:off x="1705419" y="2338388"/>
                    <a:ext cx="104751" cy="10477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33" name="Oval 30"/>
                  <p:cNvSpPr/>
                  <p:nvPr/>
                </p:nvSpPr>
                <p:spPr>
                  <a:xfrm>
                    <a:off x="5409781" y="2388281"/>
                    <a:ext cx="104751" cy="10477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</p:grpSp>
          </p:grpSp>
        </p:grpSp>
        <p:graphicFrame>
          <p:nvGraphicFramePr>
            <p:cNvPr id="2" name="图表 1"/>
            <p:cNvGraphicFramePr/>
            <p:nvPr/>
          </p:nvGraphicFramePr>
          <p:xfrm>
            <a:off x="10948" y="4511"/>
            <a:ext cx="7006" cy="497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36" name="文本框 35"/>
            <p:cNvSpPr txBox="1"/>
            <p:nvPr/>
          </p:nvSpPr>
          <p:spPr>
            <a:xfrm>
              <a:off x="11573" y="3784"/>
              <a:ext cx="5550" cy="5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ko-KR" sz="16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营收与利润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 advTm="400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3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4971</Words>
  <Application>Microsoft Macintosh PowerPoint</Application>
  <PresentationFormat>自定义</PresentationFormat>
  <Paragraphs>596</Paragraphs>
  <Slides>50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1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Bobbie</dc:creator>
  <cp:lastModifiedBy>xu  kenny</cp:lastModifiedBy>
  <cp:revision>290</cp:revision>
  <dcterms:created xsi:type="dcterms:W3CDTF">2015-12-02T02:04:00Z</dcterms:created>
  <dcterms:modified xsi:type="dcterms:W3CDTF">2017-06-20T06:37:16Z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